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95" r:id="rId4"/>
    <p:sldId id="296" r:id="rId5"/>
    <p:sldId id="258" r:id="rId6"/>
    <p:sldId id="259" r:id="rId7"/>
    <p:sldId id="260" r:id="rId8"/>
    <p:sldId id="297" r:id="rId9"/>
    <p:sldId id="298" r:id="rId10"/>
    <p:sldId id="300" r:id="rId11"/>
    <p:sldId id="264" r:id="rId12"/>
    <p:sldId id="265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05269-4308-41F4-BD3A-221A6E8CC0A6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2CD4F-9D16-45EB-B197-E63E1A885C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4CAB8-6C6E-4355-9519-FC89D0E2CB0A}" type="datetimeFigureOut">
              <a:rPr lang="pl-PL" smtClean="0"/>
              <a:pPr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764D8-2E22-4AAA-832D-8F8A0632E17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424936" cy="6120680"/>
          </a:xfrm>
        </p:spPr>
        <p:txBody>
          <a:bodyPr>
            <a:noAutofit/>
          </a:bodyPr>
          <a:lstStyle/>
          <a:p>
            <a:pPr algn="l"/>
            <a:r>
              <a:rPr lang="pl-PL" sz="2600" dirty="0" smtClean="0">
                <a:solidFill>
                  <a:schemeClr val="tx1"/>
                </a:solidFill>
              </a:rPr>
              <a:t>Abram – Abraham: zmiana imienia w 17,5</a:t>
            </a:r>
          </a:p>
          <a:p>
            <a:pPr algn="l"/>
            <a:r>
              <a:rPr lang="pl-PL" sz="2600" dirty="0" smtClean="0">
                <a:solidFill>
                  <a:schemeClr val="tx1"/>
                </a:solidFill>
              </a:rPr>
              <a:t>Ab (ojciec) – </a:t>
            </a:r>
            <a:r>
              <a:rPr lang="pl-PL" sz="2600" dirty="0" err="1" smtClean="0">
                <a:solidFill>
                  <a:schemeClr val="tx1"/>
                </a:solidFill>
              </a:rPr>
              <a:t>r</a:t>
            </a:r>
            <a:r>
              <a:rPr lang="pl-PL" sz="2600" dirty="0" err="1" smtClean="0">
                <a:solidFill>
                  <a:schemeClr val="tx1"/>
                </a:solidFill>
                <a:latin typeface="+mj-lt"/>
              </a:rPr>
              <a:t>ûm</a:t>
            </a:r>
            <a:r>
              <a:rPr lang="pl-PL" sz="2600" dirty="0" smtClean="0">
                <a:solidFill>
                  <a:schemeClr val="tx1"/>
                </a:solidFill>
                <a:latin typeface="+mj-lt"/>
              </a:rPr>
              <a:t> (wywyższyć) – ojciec jest wywyższony</a:t>
            </a:r>
          </a:p>
          <a:p>
            <a:pPr algn="l"/>
            <a:r>
              <a:rPr lang="pl-PL" sz="2600" dirty="0" smtClean="0">
                <a:solidFill>
                  <a:schemeClr val="tx1"/>
                </a:solidFill>
                <a:latin typeface="+mj-lt"/>
              </a:rPr>
              <a:t>Ab (ojciec) – </a:t>
            </a:r>
            <a:r>
              <a:rPr lang="pl-PL" sz="2600" dirty="0" err="1" smtClean="0">
                <a:solidFill>
                  <a:schemeClr val="tx1"/>
                </a:solidFill>
                <a:latin typeface="+mj-lt"/>
              </a:rPr>
              <a:t>raham</a:t>
            </a:r>
            <a:r>
              <a:rPr lang="pl-PL" sz="2600" dirty="0" smtClean="0">
                <a:solidFill>
                  <a:schemeClr val="tx1"/>
                </a:solidFill>
                <a:latin typeface="+mj-lt"/>
              </a:rPr>
              <a:t> (tłum) – ojciec mnóstwa</a:t>
            </a:r>
          </a:p>
          <a:p>
            <a:pPr algn="l"/>
            <a:endParaRPr lang="pl-PL" sz="2600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pl-PL" sz="2600" dirty="0" smtClean="0">
                <a:solidFill>
                  <a:schemeClr val="tx1"/>
                </a:solidFill>
                <a:latin typeface="+mj-lt"/>
              </a:rPr>
              <a:t>Sytuacja wyjściowa Abraham – genealogia Terach (Rdz 11,27-32)</a:t>
            </a:r>
          </a:p>
          <a:p>
            <a:pPr algn="l"/>
            <a:r>
              <a:rPr lang="pl-PL" sz="2600" dirty="0" smtClean="0">
                <a:solidFill>
                  <a:schemeClr val="tx1"/>
                </a:solidFill>
                <a:latin typeface="+mj-lt"/>
              </a:rPr>
              <a:t>Kim jest Abraham?</a:t>
            </a:r>
          </a:p>
          <a:p>
            <a:pPr algn="l"/>
            <a:r>
              <a:rPr lang="pl-PL" sz="2600" dirty="0" smtClean="0">
                <a:solidFill>
                  <a:schemeClr val="tx1"/>
                </a:solidFill>
                <a:latin typeface="+mj-lt"/>
              </a:rPr>
              <a:t>Historia </a:t>
            </a:r>
            <a:r>
              <a:rPr lang="pl-PL" sz="2600" dirty="0" err="1" smtClean="0">
                <a:solidFill>
                  <a:schemeClr val="tx1"/>
                </a:solidFill>
                <a:latin typeface="+mj-lt"/>
              </a:rPr>
              <a:t>Teracha</a:t>
            </a:r>
            <a:r>
              <a:rPr lang="pl-PL" sz="2600" dirty="0" smtClean="0">
                <a:solidFill>
                  <a:schemeClr val="tx1"/>
                </a:solidFill>
                <a:latin typeface="+mj-lt"/>
              </a:rPr>
              <a:t> – Abram totalnie bierny</a:t>
            </a:r>
          </a:p>
          <a:p>
            <a:pPr algn="l"/>
            <a:r>
              <a:rPr lang="pl-PL" sz="2600" dirty="0" smtClean="0">
                <a:solidFill>
                  <a:schemeClr val="tx1"/>
                </a:solidFill>
                <a:latin typeface="+mj-lt"/>
              </a:rPr>
              <a:t>To Terach rusza w drogę – „wziął” Abrama (w. 31).</a:t>
            </a:r>
          </a:p>
          <a:p>
            <a:pPr algn="l"/>
            <a:r>
              <a:rPr lang="pl-PL" sz="2600" dirty="0" smtClean="0">
                <a:solidFill>
                  <a:schemeClr val="tx1"/>
                </a:solidFill>
                <a:latin typeface="+mj-lt"/>
              </a:rPr>
              <a:t>To Terach decyduje o zatrzymaniu się w Charanie (w. 31).</a:t>
            </a:r>
          </a:p>
          <a:p>
            <a:pPr algn="l"/>
            <a:r>
              <a:rPr lang="pl-PL" sz="2600" dirty="0" smtClean="0">
                <a:solidFill>
                  <a:schemeClr val="tx1"/>
                </a:solidFill>
                <a:latin typeface="+mj-lt"/>
              </a:rPr>
              <a:t>Nie znamy powodu podróży, jej celu.</a:t>
            </a:r>
          </a:p>
          <a:p>
            <a:pPr algn="l"/>
            <a:r>
              <a:rPr lang="pl-PL" sz="2600" dirty="0" err="1" smtClean="0">
                <a:solidFill>
                  <a:schemeClr val="tx1"/>
                </a:solidFill>
                <a:latin typeface="+mj-lt"/>
              </a:rPr>
              <a:t>Ur</a:t>
            </a:r>
            <a:r>
              <a:rPr lang="pl-PL" sz="2600" dirty="0" smtClean="0">
                <a:solidFill>
                  <a:schemeClr val="tx1"/>
                </a:solidFill>
                <a:latin typeface="+mj-lt"/>
              </a:rPr>
              <a:t> chaldejskie (w. 31) – anachronizm – Chaldejczycy w tym rejonie dopiero na przełomie X/IX w. przed Chr.</a:t>
            </a:r>
            <a:endParaRPr lang="pl-PL" sz="2600" dirty="0">
              <a:solidFill>
                <a:schemeClr val="tx1"/>
              </a:solidFill>
              <a:latin typeface="+mj-lt"/>
            </a:endParaRPr>
          </a:p>
          <a:p>
            <a:pPr algn="l"/>
            <a:endParaRPr lang="pl-PL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dirty="0" smtClean="0"/>
              <a:t>Czyn wiary – (1) rodzaj ofiary</a:t>
            </a:r>
          </a:p>
          <a:p>
            <a:pPr marL="0" indent="0">
              <a:buNone/>
            </a:pPr>
            <a:r>
              <a:rPr lang="pl-PL" sz="2600" dirty="0"/>
              <a:t>z</a:t>
            </a:r>
            <a:r>
              <a:rPr lang="pl-PL" sz="2600" dirty="0" smtClean="0"/>
              <a:t>łóż w ofierze (</a:t>
            </a:r>
            <a:r>
              <a:rPr lang="en-US" sz="2400" i="1" dirty="0" err="1" smtClean="0">
                <a:latin typeface="Bwtransh" panose="02020600050405020304" pitchFamily="18" charset="0"/>
              </a:rPr>
              <a:t>ha`álëhû</a:t>
            </a:r>
            <a:r>
              <a:rPr lang="pl-PL" sz="2600" dirty="0" smtClean="0"/>
              <a:t>) – czas. </a:t>
            </a:r>
            <a:r>
              <a:rPr lang="en-US" sz="2400" i="1" dirty="0" smtClean="0">
                <a:latin typeface="Bwtransh" panose="02020600050405020304" pitchFamily="18" charset="0"/>
              </a:rPr>
              <a:t>`</a:t>
            </a:r>
            <a:r>
              <a:rPr lang="en-US" sz="2400" i="1" dirty="0" err="1" smtClean="0">
                <a:latin typeface="Bwtransh" panose="02020600050405020304" pitchFamily="18" charset="0"/>
              </a:rPr>
              <a:t>äl</a:t>
            </a:r>
            <a:r>
              <a:rPr lang="pl-PL" sz="2400" i="1" dirty="0" smtClean="0">
                <a:latin typeface="Bwtransh" panose="02020600050405020304" pitchFamily="18" charset="0"/>
              </a:rPr>
              <a:t>ah </a:t>
            </a:r>
            <a:r>
              <a:rPr lang="pl-PL" sz="2600" dirty="0" smtClean="0"/>
              <a:t>w </a:t>
            </a:r>
            <a:r>
              <a:rPr lang="pl-PL" sz="2600" dirty="0" err="1" smtClean="0"/>
              <a:t>Hifil</a:t>
            </a:r>
            <a:endParaRPr lang="pl-PL" sz="2600" dirty="0" smtClean="0"/>
          </a:p>
          <a:p>
            <a:pPr marL="0" indent="0">
              <a:buNone/>
            </a:pPr>
            <a:r>
              <a:rPr lang="pl-PL" sz="2600" dirty="0"/>
              <a:t>o</a:t>
            </a:r>
            <a:r>
              <a:rPr lang="pl-PL" sz="2600" dirty="0" smtClean="0"/>
              <a:t>fiara całopalna – holokaust</a:t>
            </a:r>
          </a:p>
          <a:p>
            <a:pPr marL="0" indent="0">
              <a:buNone/>
            </a:pPr>
            <a:r>
              <a:rPr lang="pl-PL" sz="2600" dirty="0" smtClean="0"/>
              <a:t>Każdy pierworodny w Izraelu należy do Boga (</a:t>
            </a:r>
            <a:r>
              <a:rPr lang="pl-PL" sz="2600" dirty="0" err="1" smtClean="0"/>
              <a:t>Wj</a:t>
            </a:r>
            <a:r>
              <a:rPr lang="pl-PL" sz="2600" dirty="0" smtClean="0"/>
              <a:t> 22,28).</a:t>
            </a:r>
          </a:p>
          <a:p>
            <a:pPr marL="0" indent="0">
              <a:buNone/>
            </a:pPr>
            <a:r>
              <a:rPr lang="pl-PL" sz="2600" dirty="0" smtClean="0"/>
              <a:t>Wykup przez ofiarę zastępczą (</a:t>
            </a:r>
            <a:r>
              <a:rPr lang="pl-PL" sz="2600" dirty="0" err="1" smtClean="0"/>
              <a:t>Wj</a:t>
            </a:r>
            <a:r>
              <a:rPr lang="pl-PL" sz="2600" dirty="0" smtClean="0"/>
              <a:t> 13,13;34,20).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Ofiara z Izaaka jako czyn religijny – Bóg zwraca życie, które zostało Mu ofiarowane, oddaje przemienione i nieskończenie pomnożone.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Syn pierworodny – Abraham stawia własne życie (swoją przyszłość – Izaaka) jako gwaranta swojej wierności Bogu.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904457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550"/>
          </a:xfrm>
        </p:spPr>
        <p:txBody>
          <a:bodyPr>
            <a:normAutofit/>
          </a:bodyPr>
          <a:lstStyle/>
          <a:p>
            <a:pPr algn="l"/>
            <a:r>
              <a:rPr lang="pl-PL" sz="2600" dirty="0" smtClean="0"/>
              <a:t>Czyn wiary – (2) patrzenie</a:t>
            </a:r>
            <a:br>
              <a:rPr lang="pl-PL" sz="2600" dirty="0" smtClean="0"/>
            </a:br>
            <a:r>
              <a:rPr lang="pl-PL" sz="2600" dirty="0" smtClean="0"/>
              <a:t>Czynność widzenia:</a:t>
            </a:r>
            <a:br>
              <a:rPr lang="pl-PL" sz="2600" dirty="0" smtClean="0"/>
            </a:br>
            <a:r>
              <a:rPr lang="pl-PL" sz="2600" dirty="0" smtClean="0"/>
              <a:t>- „podnieść swe oczy” (ww. 4.13)</a:t>
            </a:r>
            <a:br>
              <a:rPr lang="pl-PL" sz="2600" dirty="0" smtClean="0"/>
            </a:br>
            <a:r>
              <a:rPr lang="pl-PL" sz="2600" dirty="0" smtClean="0"/>
              <a:t>- „widzieć” (</a:t>
            </a:r>
            <a:r>
              <a:rPr lang="en-US" sz="2400" i="1" dirty="0" err="1" smtClean="0">
                <a:latin typeface="Bwtransh" panose="02020600050405020304" pitchFamily="18" charset="0"/>
              </a:rPr>
              <a:t>rä´â</a:t>
            </a:r>
            <a:r>
              <a:rPr lang="en-US" sz="2600" dirty="0" smtClean="0"/>
              <a:t>) – 2x Abraham: </a:t>
            </a:r>
            <a:r>
              <a:rPr lang="en-US" sz="2600" dirty="0" err="1" smtClean="0"/>
              <a:t>ww</a:t>
            </a:r>
            <a:r>
              <a:rPr lang="en-US" sz="2600" dirty="0" smtClean="0"/>
              <a:t>. 4.13; 3x B</a:t>
            </a:r>
            <a:r>
              <a:rPr lang="pl-PL" sz="2600" dirty="0" err="1" smtClean="0"/>
              <a:t>óg</a:t>
            </a:r>
            <a:r>
              <a:rPr lang="pl-PL" sz="2600" dirty="0" smtClean="0"/>
              <a:t>: ww. 8.14.</a:t>
            </a:r>
            <a:br>
              <a:rPr lang="pl-PL" sz="2600" dirty="0" smtClean="0"/>
            </a:br>
            <a:r>
              <a:rPr lang="pl-PL" sz="2600" dirty="0"/>
              <a:t/>
            </a:r>
            <a:br>
              <a:rPr lang="pl-PL" sz="2600" dirty="0"/>
            </a:br>
            <a:r>
              <a:rPr lang="pl-PL" sz="2600" dirty="0" smtClean="0"/>
              <a:t>Progres w widzeniu Abraham – stopniowo dochodzi do wyraźnego „widzenia” tego, co widzi Bóg.</a:t>
            </a:r>
            <a:br>
              <a:rPr lang="pl-PL" sz="2600" dirty="0" smtClean="0"/>
            </a:br>
            <a:r>
              <a:rPr lang="pl-PL" sz="2600" dirty="0" smtClean="0"/>
              <a:t>Zjednoczenie osobowe przez wspólne widzenie. </a:t>
            </a:r>
            <a:br>
              <a:rPr lang="pl-PL" sz="2600" dirty="0" smtClean="0"/>
            </a:br>
            <a:r>
              <a:rPr lang="pl-PL" sz="2600" dirty="0"/>
              <a:t/>
            </a:r>
            <a:br>
              <a:rPr lang="pl-PL" sz="2600" dirty="0"/>
            </a:br>
            <a:r>
              <a:rPr lang="pl-PL" sz="2600" dirty="0" smtClean="0"/>
              <a:t>„Góra, którą ci ukażę” – Bóg pokazuje Abrahamowi miejsce, które sam widzi już od dawna.</a:t>
            </a:r>
            <a:br>
              <a:rPr lang="pl-PL" sz="2600" dirty="0" smtClean="0"/>
            </a:br>
            <a:r>
              <a:rPr lang="pl-PL" sz="2600" dirty="0" smtClean="0"/>
              <a:t>Moria (w. 14) = „Pan widział”</a:t>
            </a:r>
            <a:br>
              <a:rPr lang="pl-PL" sz="2600" dirty="0" smtClean="0"/>
            </a:br>
            <a:r>
              <a:rPr lang="pl-PL" sz="2600" dirty="0" smtClean="0"/>
              <a:t>„Bóg upatrzy sobie” (w. 8) – Ewangelia Abrahama o miłości Boga, o obecności Boga w dziejach patriarchy.</a:t>
            </a:r>
            <a:endParaRPr lang="pl-PL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6453336"/>
          </a:xfrm>
        </p:spPr>
        <p:txBody>
          <a:bodyPr>
            <a:normAutofit/>
          </a:bodyPr>
          <a:lstStyle/>
          <a:p>
            <a:pPr algn="l"/>
            <a:r>
              <a:rPr lang="pl-PL" sz="2800" baseline="30000" dirty="0" smtClean="0"/>
              <a:t/>
            </a:r>
            <a:br>
              <a:rPr lang="pl-PL" sz="2800" baseline="30000" dirty="0" smtClean="0"/>
            </a:br>
            <a:endParaRPr lang="pl-PL" sz="28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259918"/>
            <a:ext cx="864096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2600" dirty="0" smtClean="0">
                <a:ea typeface="Calibri" pitchFamily="34" charset="0"/>
                <a:cs typeface="Times New Roman" pitchFamily="18" charset="0"/>
              </a:rPr>
              <a:t>Bóg poznaje wiarę Abrahama – „Teraz poznałem, że się boisz Boga” (w. 12)</a:t>
            </a:r>
          </a:p>
          <a:p>
            <a:r>
              <a:rPr kumimoji="0" lang="sq-AL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Abraham poznaje wiarygodność</a:t>
            </a:r>
            <a:r>
              <a:rPr kumimoji="0" lang="sq-A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Boga – «Bóg upatrzył sobie jagnię» (w. 8)</a:t>
            </a:r>
          </a:p>
          <a:p>
            <a:endParaRPr lang="sq-AL" sz="2600" baseline="0" dirty="0">
              <a:cs typeface="Arial" pitchFamily="34" charset="0"/>
            </a:endParaRPr>
          </a:p>
          <a:p>
            <a:r>
              <a:rPr kumimoji="0" lang="sq-A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Abraham przez swoje maksymalne zaufanie słowom Boga, wyrazone publicznie – rzuca wyzwanie Bogu, wyzwanie przepłenione duchem zaufania do Boga.</a:t>
            </a:r>
          </a:p>
          <a:p>
            <a:endParaRPr lang="sq-AL" sz="2600" baseline="0" dirty="0">
              <a:cs typeface="Arial" pitchFamily="34" charset="0"/>
            </a:endParaRPr>
          </a:p>
          <a:p>
            <a:r>
              <a:rPr kumimoji="0" lang="sq-A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Abraham nie zawiódł Boga. </a:t>
            </a:r>
            <a:r>
              <a:rPr kumimoji="0" lang="sq-A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Teraz </a:t>
            </a:r>
            <a:r>
              <a:rPr kumimoji="0" lang="sq-AL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Bóg znajduje się w sytuacji, w której nie może zawieść wiary-zaufania Abrahama.</a:t>
            </a:r>
            <a:endParaRPr kumimoji="0" lang="sq-AL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2646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/>
              <a:t>w. 29 poślubienie </a:t>
            </a:r>
            <a:r>
              <a:rPr lang="pl-PL" sz="2400" dirty="0" err="1" smtClean="0"/>
              <a:t>Saraj</a:t>
            </a: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/>
              <a:t>20,12 nazywa ją siostrą – ma tego samego ojca </a:t>
            </a:r>
            <a:r>
              <a:rPr lang="pl-PL" sz="2400" dirty="0" err="1"/>
              <a:t>Teracha</a:t>
            </a:r>
            <a:r>
              <a:rPr lang="pl-PL" sz="2400" dirty="0"/>
              <a:t>, ale inną matkę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od 17,15 Sara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Rdzeń </a:t>
            </a:r>
            <a:r>
              <a:rPr lang="pl-PL" sz="2400" dirty="0" err="1" smtClean="0"/>
              <a:t>śrh</a:t>
            </a:r>
            <a:r>
              <a:rPr lang="pl-PL" sz="2400" dirty="0" smtClean="0"/>
              <a:t> – księżniczka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Związek z kultem boga Sin – księżyca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Centrum kultu Charan (nad rzeką </a:t>
            </a:r>
            <a:r>
              <a:rPr lang="pl-PL" sz="2400" dirty="0" err="1" smtClean="0"/>
              <a:t>Bilik</a:t>
            </a:r>
            <a:r>
              <a:rPr lang="pl-PL" sz="2400" dirty="0" smtClean="0"/>
              <a:t>, lewy dopływ Eufratu).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 smtClean="0"/>
              <a:t>Saraj</a:t>
            </a:r>
            <a:r>
              <a:rPr lang="pl-PL" sz="2400" dirty="0" smtClean="0"/>
              <a:t> – bezpłodna, nie ma dzieci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Postać bez początku – nie znamy rodziców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Postać bez końca – bez potomstwa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Brak nadziei na odwrócenie tego stanu rzeczy.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Dzieci – znak Bożego błogosławieństwa; oznaka prestiżu społecznego.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Terach zmarł w wieku 205 lat (w. 32).</a:t>
            </a: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Ma 70 lat, kiedy rodzi mu się Abram (w. 26).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 smtClean="0"/>
              <a:t>PcSam</a:t>
            </a:r>
            <a:r>
              <a:rPr lang="pl-PL" sz="2400" dirty="0" smtClean="0"/>
              <a:t> – Abram opuszcza Charan, gdy Terach ma 145 lat – Abram na 75 lat.</a:t>
            </a: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251520" y="260649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2646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Powołanie Abrahama (Rdz 12,1-4)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Język wojskowy: polecenie – wykonanie.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PAN rzekł (w. 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Słowo Boga stanowi o początku – jak Genesis, jak prolog do J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Bóg mówi – jak ojciec do syna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Żadna teofania – słowo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Jedyny powód opuszczenia ziemi – słowo Boga, a nie czynnik ludzki (głód, ludzkie plany itd.).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Co musi porzucić?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BT5: twoja ziemia rodzinna, dom twego ojca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TM: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Bwtransh" panose="02020600050405020304" pitchFamily="18" charset="0"/>
              </a:rPr>
              <a:t>më´arcükä</a:t>
            </a:r>
            <a:r>
              <a:rPr lang="en-US" sz="2400" dirty="0">
                <a:latin typeface="Bwtransh" panose="02020600050405020304" pitchFamily="18" charset="0"/>
              </a:rPr>
              <a:t> </a:t>
            </a:r>
            <a:r>
              <a:rPr lang="pl-PL" sz="2400" dirty="0" smtClean="0">
                <a:latin typeface="Bwtransh" panose="02020600050405020304" pitchFamily="18" charset="0"/>
              </a:rPr>
              <a:t>–</a:t>
            </a:r>
            <a:r>
              <a:rPr lang="pl-PL" sz="2400" dirty="0"/>
              <a:t>kraj – ziemia – horyzont </a:t>
            </a:r>
            <a:r>
              <a:rPr lang="pl-PL" sz="2400" dirty="0" smtClean="0"/>
              <a:t>materialny</a:t>
            </a:r>
            <a:r>
              <a:rPr lang="pl-PL" sz="2400" dirty="0" smtClean="0">
                <a:latin typeface="Bwtransh" panose="02020600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latin typeface="Bwtransh" panose="02020600050405020304" pitchFamily="18" charset="0"/>
              </a:rPr>
              <a:t>ûmimmô|ladTükä</a:t>
            </a:r>
            <a:r>
              <a:rPr lang="en-US" sz="2400" dirty="0" smtClean="0">
                <a:latin typeface="Bwtransh" panose="02020600050405020304" pitchFamily="18" charset="0"/>
              </a:rPr>
              <a:t> </a:t>
            </a:r>
            <a:r>
              <a:rPr lang="pl-PL" sz="2400" dirty="0" smtClean="0"/>
              <a:t>ojczyzna </a:t>
            </a:r>
            <a:r>
              <a:rPr lang="pl-PL" sz="2400" dirty="0"/>
              <a:t>– miejsce urodzenia – kultura, zwyczaje, </a:t>
            </a:r>
            <a:r>
              <a:rPr lang="pl-PL" sz="2400" dirty="0" smtClean="0"/>
              <a:t>religia</a:t>
            </a:r>
            <a:endParaRPr lang="pl-PL" sz="2400" dirty="0" smtClean="0">
              <a:latin typeface="Bwtransh" panose="02020600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 smtClean="0">
                <a:latin typeface="Bwtransh" panose="02020600050405020304" pitchFamily="18" charset="0"/>
              </a:rPr>
              <a:t>ûmiBBêt</a:t>
            </a:r>
            <a:r>
              <a:rPr lang="en-US" sz="2400" dirty="0" smtClean="0">
                <a:latin typeface="Bwtransh" panose="02020600050405020304" pitchFamily="18" charset="0"/>
              </a:rPr>
              <a:t> </a:t>
            </a:r>
            <a:r>
              <a:rPr lang="en-US" sz="2400" dirty="0">
                <a:latin typeface="Bwtransh" panose="02020600050405020304" pitchFamily="18" charset="0"/>
              </a:rPr>
              <a:t>´</a:t>
            </a:r>
            <a:r>
              <a:rPr lang="en-US" sz="2400" dirty="0" err="1">
                <a:latin typeface="Bwtransh" panose="02020600050405020304" pitchFamily="18" charset="0"/>
              </a:rPr>
              <a:t>äbîkä</a:t>
            </a:r>
            <a:r>
              <a:rPr lang="en-US" sz="2400" dirty="0">
                <a:latin typeface="Bwtransh" panose="02020600050405020304" pitchFamily="18" charset="0"/>
              </a:rPr>
              <a:t> </a:t>
            </a:r>
            <a:r>
              <a:rPr lang="pl-PL" sz="2400" dirty="0"/>
              <a:t>dom rodzinny – dom ojca – rodzina, klan</a:t>
            </a:r>
          </a:p>
          <a:p>
            <a:pPr marL="0" indent="0">
              <a:spcBef>
                <a:spcPts val="0"/>
              </a:spcBef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51520" y="260649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15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2646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Cel wędrówki: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i="1" dirty="0" err="1" smtClean="0">
                <a:latin typeface="Bwtransh" panose="02020600050405020304" pitchFamily="18" charset="0"/>
              </a:rPr>
              <a:t>lek-lükä</a:t>
            </a:r>
            <a:endParaRPr lang="pl-PL" sz="2400" i="1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err="1"/>
              <a:t>i</a:t>
            </a:r>
            <a:r>
              <a:rPr lang="pl-PL" sz="2400" dirty="0" err="1" smtClean="0"/>
              <a:t>mpr</a:t>
            </a:r>
            <a:r>
              <a:rPr lang="pl-PL" sz="2400" dirty="0" smtClean="0"/>
              <a:t>. czas. </a:t>
            </a:r>
            <a:r>
              <a:rPr lang="pl-PL" sz="2400" i="1" dirty="0" err="1" smtClean="0"/>
              <a:t>hālak</a:t>
            </a:r>
            <a:r>
              <a:rPr lang="pl-PL" sz="2400" dirty="0" smtClean="0"/>
              <a:t> (iść) + przyimek </a:t>
            </a:r>
            <a:r>
              <a:rPr lang="pl-PL" sz="2400" i="1" dirty="0" smtClean="0"/>
              <a:t>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i="1" dirty="0"/>
              <a:t>d</a:t>
            </a:r>
            <a:r>
              <a:rPr lang="pl-PL" sz="2400" i="1" dirty="0" smtClean="0"/>
              <a:t>at. </a:t>
            </a:r>
            <a:r>
              <a:rPr lang="pl-PL" sz="2400" i="1" dirty="0" err="1"/>
              <a:t>e</a:t>
            </a:r>
            <a:r>
              <a:rPr lang="pl-PL" sz="2400" i="1" dirty="0" err="1" smtClean="0"/>
              <a:t>thicus</a:t>
            </a:r>
            <a:r>
              <a:rPr lang="pl-PL" sz="2400" i="1" dirty="0" smtClean="0"/>
              <a:t> </a:t>
            </a:r>
            <a:r>
              <a:rPr lang="pl-PL" sz="2400" dirty="0" smtClean="0"/>
              <a:t>– iść dla siebie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przez siebie – przez swoje życie 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„do kraju, który ci wskażę” – dosł. dam ci zobaczyć</a:t>
            </a:r>
          </a:p>
          <a:p>
            <a:pPr>
              <a:spcBef>
                <a:spcPts val="0"/>
              </a:spcBef>
            </a:pPr>
            <a:r>
              <a:rPr lang="pl-PL" sz="2400" dirty="0"/>
              <a:t>p</a:t>
            </a:r>
            <a:r>
              <a:rPr lang="pl-PL" sz="2400" dirty="0" smtClean="0"/>
              <a:t>owołanie prorockie (pójdziesz, dokądkolwiek ci każę)</a:t>
            </a:r>
          </a:p>
          <a:p>
            <a:pPr>
              <a:spcBef>
                <a:spcPts val="0"/>
              </a:spcBef>
            </a:pPr>
            <a:r>
              <a:rPr lang="pl-PL" sz="2400" dirty="0"/>
              <a:t>w</a:t>
            </a:r>
            <a:r>
              <a:rPr lang="pl-PL" sz="2400" dirty="0" smtClean="0"/>
              <a:t>ezwanie do wiary, zaufania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400" dirty="0" smtClean="0"/>
              <a:t>Podróż z Bogiem – On już tam jest.</a:t>
            </a:r>
          </a:p>
          <a:p>
            <a:pPr marL="0" indent="0">
              <a:spcBef>
                <a:spcPts val="0"/>
              </a:spcBef>
              <a:buNone/>
            </a:pPr>
            <a:endParaRPr lang="pl-PL" sz="24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251520" y="260649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800" dirty="0" smtClean="0"/>
          </a:p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892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179388" y="548680"/>
            <a:ext cx="8713787" cy="60489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w. 2 „uczynię z ciebie wielki naród (</a:t>
            </a:r>
            <a:r>
              <a:rPr lang="en-US" sz="2400" i="1" dirty="0" err="1">
                <a:latin typeface="Bwtransh" panose="02020600050405020304" pitchFamily="18" charset="0"/>
              </a:rPr>
              <a:t>gôy</a:t>
            </a:r>
            <a:r>
              <a:rPr lang="en-US" sz="2400" i="1" dirty="0">
                <a:latin typeface="Bwtransh" panose="02020600050405020304" pitchFamily="18" charset="0"/>
              </a:rPr>
              <a:t> </a:t>
            </a:r>
            <a:r>
              <a:rPr lang="en-US" sz="2400" i="1" dirty="0" err="1" smtClean="0">
                <a:latin typeface="Bwtransh" panose="02020600050405020304" pitchFamily="18" charset="0"/>
              </a:rPr>
              <a:t>Gädôl</a:t>
            </a:r>
            <a:r>
              <a:rPr lang="pl-PL" sz="2400" dirty="0" smtClean="0"/>
              <a:t>)” – byt polityczny, określone terytorium</a:t>
            </a:r>
          </a:p>
          <a:p>
            <a:pPr>
              <a:buNone/>
            </a:pPr>
            <a:r>
              <a:rPr lang="pl-PL" sz="2400" dirty="0" smtClean="0"/>
              <a:t>„uczynię twoje imię wielkie” – w sensie: rozsławię</a:t>
            </a:r>
          </a:p>
          <a:p>
            <a:pPr>
              <a:buNone/>
            </a:pPr>
            <a:r>
              <a:rPr lang="pl-PL" sz="2400" dirty="0" smtClean="0"/>
              <a:t>Ideologia królewska (2 Sm 7,9 – obietnica dla Dawida)</a:t>
            </a:r>
          </a:p>
          <a:p>
            <a:pPr>
              <a:buNone/>
            </a:pPr>
            <a:r>
              <a:rPr lang="pl-PL" sz="2400" dirty="0" smtClean="0"/>
              <a:t>W tle Babilon (Rdz 11) – uczyńmy sobie imię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 smtClean="0"/>
              <a:t>„staniesz się błogosławieństwem”</a:t>
            </a:r>
          </a:p>
          <a:p>
            <a:pPr>
              <a:buNone/>
            </a:pPr>
            <a:r>
              <a:rPr lang="pl-PL" sz="2400" dirty="0" smtClean="0"/>
              <a:t>Dotąd błogosławieństwo udziałem ptaków i ryb (Rdz 1,22) lub ludzkości jako takiej (1,28-29; 9,1.7).</a:t>
            </a:r>
          </a:p>
          <a:p>
            <a:pPr>
              <a:buNone/>
            </a:pPr>
            <a:r>
              <a:rPr lang="pl-PL" sz="2400" dirty="0"/>
              <a:t>	</a:t>
            </a:r>
            <a:r>
              <a:rPr lang="pl-PL" sz="2400" dirty="0" smtClean="0"/>
              <a:t>Błogosławieństwo dla Abrahama potwierdzeniem pierwotnego zamysłu Boga wobec ludzkości.</a:t>
            </a:r>
          </a:p>
          <a:p>
            <a:pPr>
              <a:buNone/>
            </a:pPr>
            <a:r>
              <a:rPr lang="pl-PL" sz="2400" dirty="0" smtClean="0"/>
              <a:t>etymologia: </a:t>
            </a:r>
            <a:r>
              <a:rPr lang="en-US" sz="2400" i="1" dirty="0" err="1" smtClean="0">
                <a:latin typeface="Bwtransh" panose="02020600050405020304" pitchFamily="18" charset="0"/>
              </a:rPr>
              <a:t>Büräkâ</a:t>
            </a:r>
            <a:r>
              <a:rPr lang="pl-PL" sz="2400" i="1" dirty="0" smtClean="0"/>
              <a:t> </a:t>
            </a:r>
            <a:r>
              <a:rPr lang="pl-PL" sz="2400" dirty="0" smtClean="0"/>
              <a:t>– błogosławieństwo</a:t>
            </a:r>
          </a:p>
          <a:p>
            <a:pPr>
              <a:buNone/>
            </a:pPr>
            <a:r>
              <a:rPr lang="en-US" sz="2400" i="1" dirty="0" smtClean="0">
                <a:latin typeface="Bwtransh" panose="02020600050405020304" pitchFamily="18" charset="0"/>
              </a:rPr>
              <a:t>B</a:t>
            </a:r>
            <a:r>
              <a:rPr lang="pl-PL" sz="2400" i="1" dirty="0" smtClean="0">
                <a:latin typeface="Bwtransh" panose="02020600050405020304" pitchFamily="18" charset="0"/>
              </a:rPr>
              <a:t>e</a:t>
            </a:r>
            <a:r>
              <a:rPr lang="en-US" sz="2400" i="1" dirty="0" smtClean="0">
                <a:latin typeface="Bwtransh" panose="02020600050405020304" pitchFamily="18" charset="0"/>
              </a:rPr>
              <a:t>r</a:t>
            </a:r>
            <a:r>
              <a:rPr lang="pl-PL" sz="2400" i="1" dirty="0" smtClean="0">
                <a:latin typeface="Bwtransh" panose="02020600050405020304" pitchFamily="18" charset="0"/>
              </a:rPr>
              <a:t>e</a:t>
            </a:r>
            <a:r>
              <a:rPr lang="en-US" sz="2400" i="1" dirty="0" smtClean="0">
                <a:latin typeface="Bwtransh" panose="02020600050405020304" pitchFamily="18" charset="0"/>
              </a:rPr>
              <a:t>k</a:t>
            </a:r>
            <a:r>
              <a:rPr lang="pl-PL" sz="2400" i="1" dirty="0" smtClean="0">
                <a:latin typeface="Bwtransh" panose="02020600050405020304" pitchFamily="18" charset="0"/>
              </a:rPr>
              <a:t> </a:t>
            </a:r>
            <a:r>
              <a:rPr lang="pl-PL" sz="2400" dirty="0" smtClean="0"/>
              <a:t>– lędźwie – </a:t>
            </a:r>
            <a:r>
              <a:rPr lang="pl-PL" sz="2400" dirty="0"/>
              <a:t>ż</a:t>
            </a:r>
            <a:r>
              <a:rPr lang="pl-PL" sz="2400" dirty="0" smtClean="0"/>
              <a:t>ycie, płodność</a:t>
            </a:r>
          </a:p>
          <a:p>
            <a:pPr>
              <a:buNone/>
            </a:pPr>
            <a:r>
              <a:rPr lang="pl-PL" sz="2400" dirty="0" smtClean="0"/>
              <a:t>Bóg źródłem błogosławieństwa.  </a:t>
            </a:r>
            <a:endParaRPr lang="pl-PL" dirty="0"/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/>
          </a:bodyPr>
          <a:lstStyle/>
          <a:p>
            <a:pPr algn="l"/>
            <a:r>
              <a:rPr lang="pl-PL" sz="2400" dirty="0" smtClean="0"/>
              <a:t>Skutki Bożego błogosławieństwa:</a:t>
            </a:r>
            <a:br>
              <a:rPr lang="pl-PL" sz="2400" dirty="0" smtClean="0"/>
            </a:br>
            <a:r>
              <a:rPr lang="pl-PL" sz="2400" dirty="0" smtClean="0"/>
              <a:t>- płodność (liczne potomstwo)</a:t>
            </a:r>
            <a:br>
              <a:rPr lang="pl-PL" sz="2400" dirty="0" smtClean="0"/>
            </a:br>
            <a:r>
              <a:rPr lang="pl-PL" sz="2400" dirty="0" smtClean="0"/>
              <a:t>- bezpieczeństwo, dobrobyt</a:t>
            </a:r>
            <a:br>
              <a:rPr lang="pl-PL" sz="2400" dirty="0" smtClean="0"/>
            </a:br>
            <a:r>
              <a:rPr lang="pl-PL" sz="2400" dirty="0" smtClean="0"/>
              <a:t>- siła życiowa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w. 3 „będę błogosławił tym, którzy tobie błogosławić będą; a tym, którzy tobie będą złorzeczyli, Ja będę złorzeczył”</a:t>
            </a:r>
            <a:br>
              <a:rPr lang="pl-PL" sz="2400" dirty="0" smtClean="0"/>
            </a:br>
            <a:r>
              <a:rPr lang="pl-PL" sz="2400" dirty="0" smtClean="0"/>
              <a:t>paronomazja: </a:t>
            </a:r>
            <a:r>
              <a:rPr lang="en-US" sz="2400" i="1" dirty="0">
                <a:latin typeface="Bwtransh" panose="02020600050405020304" pitchFamily="18" charset="0"/>
              </a:rPr>
              <a:t>´</a:t>
            </a:r>
            <a:r>
              <a:rPr lang="en-US" sz="2400" i="1" dirty="0" err="1" smtClean="0">
                <a:latin typeface="Bwtransh" panose="02020600050405020304" pitchFamily="18" charset="0"/>
              </a:rPr>
              <a:t>ábä|rákâ</a:t>
            </a:r>
            <a:r>
              <a:rPr lang="en-US" sz="2400" dirty="0" smtClean="0"/>
              <a:t> </a:t>
            </a:r>
            <a:r>
              <a:rPr lang="pl-PL" sz="2400" dirty="0" smtClean="0"/>
              <a:t>(będę błogosławił) – Abram</a:t>
            </a:r>
            <a:br>
              <a:rPr lang="pl-PL" sz="2400" dirty="0" smtClean="0"/>
            </a:br>
            <a:r>
              <a:rPr lang="pl-PL" sz="2400" dirty="0" smtClean="0"/>
              <a:t>w imieniu Abrama wybrzmiewa „błogosławieństwo”</a:t>
            </a:r>
            <a:br>
              <a:rPr lang="pl-PL" sz="2400" dirty="0" smtClean="0"/>
            </a:br>
            <a:r>
              <a:rPr lang="pl-PL" sz="2400" dirty="0" smtClean="0"/>
              <a:t>Jednakże błogosławieństwo  nie jest automatyczne.</a:t>
            </a:r>
            <a:br>
              <a:rPr lang="pl-PL" sz="2400" dirty="0" smtClean="0"/>
            </a:br>
            <a:r>
              <a:rPr lang="pl-PL" sz="2400" dirty="0" smtClean="0"/>
              <a:t>Potrzebna wola zainteresowanych.</a:t>
            </a:r>
            <a:br>
              <a:rPr lang="pl-PL" sz="2400" dirty="0" smtClean="0"/>
            </a:br>
            <a:r>
              <a:rPr lang="pl-PL" sz="2400" dirty="0" smtClean="0"/>
              <a:t>Właściwy stosunek do patriarchy i jego potomków.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>Ja będę błogosławił – błogosławieństwo nie jest bezosobowe, to nie ślepy los – Bóg źródłem błogosławieństwa.</a:t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pl-PL" sz="2600" dirty="0" smtClean="0"/>
              <a:t/>
            </a:r>
            <a:br>
              <a:rPr lang="pl-PL" sz="2600" dirty="0" smtClean="0"/>
            </a:br>
            <a:r>
              <a:rPr lang="pl-PL" sz="2600" dirty="0"/>
              <a:t/>
            </a:r>
            <a:br>
              <a:rPr lang="pl-PL" sz="2600" dirty="0"/>
            </a:br>
            <a:r>
              <a:rPr lang="pl-PL" sz="2600" dirty="0" smtClean="0"/>
              <a:t>TM:</a:t>
            </a:r>
            <a:br>
              <a:rPr lang="pl-PL" sz="2600" dirty="0" smtClean="0"/>
            </a:br>
            <a:r>
              <a:rPr lang="pl-PL" sz="2400" dirty="0" smtClean="0"/>
              <a:t>„będę </a:t>
            </a:r>
            <a:r>
              <a:rPr lang="pl-PL" sz="2400" dirty="0"/>
              <a:t>błogosławił tym, którzy tobie błogosławić </a:t>
            </a:r>
            <a:r>
              <a:rPr lang="pl-PL" sz="2400" dirty="0" smtClean="0"/>
              <a:t>będą (</a:t>
            </a:r>
            <a:r>
              <a:rPr lang="pl-PL" sz="2400" dirty="0" err="1" smtClean="0"/>
              <a:t>pl</a:t>
            </a:r>
            <a:r>
              <a:rPr lang="pl-PL" sz="2400" dirty="0" smtClean="0"/>
              <a:t>)</a:t>
            </a:r>
            <a:br>
              <a:rPr lang="pl-PL" sz="2400" dirty="0" smtClean="0"/>
            </a:br>
            <a:r>
              <a:rPr lang="pl-PL" sz="2400" dirty="0" smtClean="0"/>
              <a:t>a ten, który </a:t>
            </a:r>
            <a:r>
              <a:rPr lang="pl-PL" sz="2400" dirty="0"/>
              <a:t>tobie </a:t>
            </a:r>
            <a:r>
              <a:rPr lang="pl-PL" sz="2400" dirty="0" smtClean="0"/>
              <a:t>będzie złorzeczył (</a:t>
            </a:r>
            <a:r>
              <a:rPr lang="pl-PL" sz="2400" dirty="0" err="1" smtClean="0"/>
              <a:t>sg</a:t>
            </a:r>
            <a:r>
              <a:rPr lang="pl-PL" sz="2400" dirty="0" smtClean="0"/>
              <a:t>), </a:t>
            </a:r>
            <a:r>
              <a:rPr lang="pl-PL" sz="2400" dirty="0"/>
              <a:t>Ja będę </a:t>
            </a:r>
            <a:r>
              <a:rPr lang="pl-PL" sz="2400" dirty="0" smtClean="0"/>
              <a:t>mu złorzeczył”.</a:t>
            </a:r>
            <a:br>
              <a:rPr lang="pl-PL" sz="2400" dirty="0" smtClean="0"/>
            </a:br>
            <a:r>
              <a:rPr lang="pl-PL" sz="2400" dirty="0" smtClean="0"/>
              <a:t>Mniej tych, którzy będą przeklinali.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W. 3: „Przez ciebie będą otrzymywały błogosławieństwo wszystkie ludy ziemi”.</a:t>
            </a:r>
            <a:r>
              <a:rPr lang="pl-PL" sz="2400" i="1" dirty="0" smtClean="0"/>
              <a:t/>
            </a:r>
            <a:br>
              <a:rPr lang="pl-PL" sz="2400" i="1" dirty="0" smtClean="0"/>
            </a:br>
            <a:r>
              <a:rPr lang="en-US" sz="2400" i="1" dirty="0" err="1">
                <a:latin typeface="Bwtransh" panose="02020600050405020304" pitchFamily="18" charset="0"/>
              </a:rPr>
              <a:t>nibrükû</a:t>
            </a:r>
            <a:r>
              <a:rPr lang="en-US" sz="2400" i="1" dirty="0">
                <a:latin typeface="Bwtransh" panose="02020600050405020304" pitchFamily="18" charset="0"/>
              </a:rPr>
              <a:t> </a:t>
            </a:r>
            <a:r>
              <a:rPr lang="en-US" sz="2400" i="1" dirty="0" err="1" smtClean="0">
                <a:latin typeface="Bwtransh" panose="02020600050405020304" pitchFamily="18" charset="0"/>
              </a:rPr>
              <a:t>bükä</a:t>
            </a:r>
            <a:r>
              <a:rPr lang="pl-PL" sz="2400" i="1" dirty="0" smtClean="0"/>
              <a:t> </a:t>
            </a:r>
            <a:r>
              <a:rPr lang="pl-PL" sz="2400" dirty="0" smtClean="0"/>
              <a:t>– </a:t>
            </a:r>
            <a:r>
              <a:rPr lang="pl-PL" sz="2400" dirty="0" err="1" smtClean="0"/>
              <a:t>Nifal</a:t>
            </a:r>
            <a:r>
              <a:rPr lang="pl-PL" sz="2400" dirty="0" smtClean="0"/>
              <a:t> koniugacja zwrotna, bierna</a:t>
            </a:r>
            <a:br>
              <a:rPr lang="pl-PL" sz="2400" dirty="0" smtClean="0"/>
            </a:br>
            <a:r>
              <a:rPr lang="pl-PL" sz="2400" dirty="0" smtClean="0"/>
              <a:t>- będą się błogosławić (zwrotna)</a:t>
            </a:r>
            <a:br>
              <a:rPr lang="pl-PL" sz="2400" dirty="0" smtClean="0"/>
            </a:br>
            <a:r>
              <a:rPr lang="pl-PL" sz="2400" dirty="0" smtClean="0"/>
              <a:t>- będą błogosławione (pasywna)</a:t>
            </a:r>
            <a:br>
              <a:rPr lang="pl-PL" sz="2400" dirty="0" smtClean="0"/>
            </a:br>
            <a:r>
              <a:rPr lang="pl-PL" sz="2400" dirty="0" smtClean="0"/>
              <a:t>Abram – pośrednik błogosławieństwa dla całego świata.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W. 4 „Abram udał się w drogę, jak mu polecił PAN”.</a:t>
            </a:r>
            <a:br>
              <a:rPr lang="pl-PL" sz="2400" dirty="0" smtClean="0"/>
            </a:br>
            <a:r>
              <a:rPr lang="pl-PL" sz="2400" dirty="0" smtClean="0"/>
              <a:t>Całkowite i bezwarunkowe posłuszeństwo.</a:t>
            </a:r>
            <a:br>
              <a:rPr lang="pl-PL" sz="2400" dirty="0" smtClean="0"/>
            </a:br>
            <a:r>
              <a:rPr lang="pl-PL" sz="2400" dirty="0" smtClean="0"/>
              <a:t>Abram ma 75 lat.</a:t>
            </a:r>
            <a:br>
              <a:rPr lang="pl-PL" sz="2400" dirty="0" smtClean="0"/>
            </a:br>
            <a:r>
              <a:rPr lang="pl-PL" sz="2400" dirty="0" smtClean="0"/>
              <a:t>W wieku 100 lat urodzi mu się syn.</a:t>
            </a:r>
            <a:br>
              <a:rPr lang="pl-PL" sz="2400" dirty="0" smtClean="0"/>
            </a:br>
            <a:r>
              <a:rPr lang="pl-PL" sz="2400" dirty="0" smtClean="0"/>
              <a:t>Umrze mając 175 lat.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pl-PL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600" dirty="0" smtClean="0"/>
              <a:t>Rdz 22,1-19</a:t>
            </a:r>
          </a:p>
          <a:p>
            <a:pPr marL="0" indent="0">
              <a:buNone/>
            </a:pPr>
            <a:r>
              <a:rPr lang="pl-PL" sz="2600" dirty="0" smtClean="0"/>
              <a:t>Sceny paralelne: Rdz 12,1-4 i 22,1-19</a:t>
            </a:r>
          </a:p>
          <a:p>
            <a:pPr>
              <a:buFontTx/>
              <a:buChar char="-"/>
            </a:pPr>
            <a:r>
              <a:rPr lang="pl-PL" sz="2600" dirty="0" smtClean="0"/>
              <a:t>polecenie: wyjdź, idź</a:t>
            </a:r>
          </a:p>
          <a:p>
            <a:pPr>
              <a:buFontTx/>
              <a:buChar char="-"/>
            </a:pPr>
            <a:r>
              <a:rPr lang="pl-PL" sz="2600" dirty="0"/>
              <a:t>o</a:t>
            </a:r>
            <a:r>
              <a:rPr lang="pl-PL" sz="2600" dirty="0" smtClean="0"/>
              <a:t>kreślenie miejsca: ziemia, którą ci ukaże (1,2,1); kraj, który ci wskażę (22,2)</a:t>
            </a:r>
          </a:p>
          <a:p>
            <a:pPr>
              <a:buFontTx/>
              <a:buChar char="-"/>
            </a:pPr>
            <a:r>
              <a:rPr lang="pl-PL" sz="2600" dirty="0"/>
              <a:t>p</a:t>
            </a:r>
            <a:r>
              <a:rPr lang="pl-PL" sz="2600" dirty="0" smtClean="0"/>
              <a:t>osłuszeństwo</a:t>
            </a:r>
          </a:p>
          <a:p>
            <a:pPr>
              <a:buFontTx/>
              <a:buChar char="-"/>
            </a:pP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Powołanie: odcina go od przeszłości (opuszcza dom ojca) i otwiera go na przyszłość (potrójna obietnica).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Moria: obietnica potomstwa spełniona.</a:t>
            </a:r>
          </a:p>
          <a:p>
            <a:pPr marL="0" indent="0">
              <a:buNone/>
            </a:pPr>
            <a:r>
              <a:rPr lang="pl-PL" sz="2600" dirty="0" smtClean="0"/>
              <a:t>Ponownie konieczność odcięcia od przeszłości (mój syn; syn-dziedzic), by otworzyć się na przyszłość (syn jako obietnica, na nowo podarowany; syn-dar Boga, syn obietnicy).</a:t>
            </a:r>
          </a:p>
          <a:p>
            <a:pPr marL="0" indent="0">
              <a:buNone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88543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600" dirty="0" smtClean="0"/>
              <a:t>Kontekst – rozwój wiary</a:t>
            </a:r>
          </a:p>
          <a:p>
            <a:pPr marL="0" indent="0">
              <a:buNone/>
            </a:pPr>
            <a:r>
              <a:rPr lang="pl-PL" sz="2600" dirty="0" smtClean="0"/>
              <a:t>„Po tych wydarzeniach” (22,1)</a:t>
            </a:r>
          </a:p>
          <a:p>
            <a:pPr marL="0" indent="0">
              <a:buNone/>
            </a:pPr>
            <a:r>
              <a:rPr lang="pl-PL" sz="2600" dirty="0" smtClean="0"/>
              <a:t>Narodziny syna – wątpliwości wobec zapowiedzi (17,7)</a:t>
            </a:r>
          </a:p>
          <a:p>
            <a:pPr marL="0" indent="0">
              <a:buNone/>
            </a:pPr>
            <a:r>
              <a:rPr lang="pl-PL" sz="2600" dirty="0" smtClean="0"/>
              <a:t>Pobyt w </a:t>
            </a:r>
            <a:r>
              <a:rPr lang="pl-PL" sz="2600" dirty="0" err="1" smtClean="0"/>
              <a:t>Gerarze</a:t>
            </a:r>
            <a:r>
              <a:rPr lang="pl-PL" sz="2600" dirty="0" smtClean="0"/>
              <a:t> – „na pewno nie ma tu ludzi </a:t>
            </a:r>
            <a:r>
              <a:rPr lang="pl-PL" sz="2600" dirty="0"/>
              <a:t>b</a:t>
            </a:r>
            <a:r>
              <a:rPr lang="pl-PL" sz="2600" dirty="0" smtClean="0"/>
              <a:t>ojaźni Bożej i zabiją mnie z powodu żony” (20,11)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Z jednej strony seria dobrodziejstw Boga, z drugiej – wątpliwości, brak zaufania ze strony Abrahama.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Próba, sprawdzian – bardziej droga wiary, proces wzrastania w wierze.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Czyn wiary.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896337572"/>
      </p:ext>
    </p:extLst>
  </p:cSld>
  <p:clrMapOvr>
    <a:masterClrMapping/>
  </p:clrMapOvr>
</p:sld>
</file>

<file path=ppt/theme/theme1.xml><?xml version="1.0" encoding="utf-8"?>
<a:theme xmlns:a="http://schemas.openxmlformats.org/drawingml/2006/main" name="Rdz 15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Rdz 15</Template>
  <TotalTime>872</TotalTime>
  <Words>830</Words>
  <Application>Microsoft Office PowerPoint</Application>
  <PresentationFormat>Pokaz na ekranie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Bwtransh</vt:lpstr>
      <vt:lpstr>Calibri</vt:lpstr>
      <vt:lpstr>Times New Roman</vt:lpstr>
      <vt:lpstr>Rdz 15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Skutki Bożego błogosławieństwa: - płodność (liczne potomstwo) - bezpieczeństwo, dobrobyt - siła życiowa  w. 3 „będę błogosławił tym, którzy tobie błogosławić będą; a tym, którzy tobie będą złorzeczyli, Ja będę złorzeczył” paronomazja: ´ábä|rákâ (będę błogosławił) – Abram w imieniu Abrama wybrzmiewa „błogosławieństwo” Jednakże błogosławieństwo  nie jest automatyczne. Potrzebna wola zainteresowanych. Właściwy stosunek do patriarchy i jego potomków.  Ja będę błogosławił – błogosławieństwo nie jest bezosobowe, to nie ślepy los – Bóg źródłem błogosławieństwa.  </vt:lpstr>
      <vt:lpstr>  TM: „będę błogosławił tym, którzy tobie błogosławić będą (pl) a ten, który tobie będzie złorzeczył (sg), Ja będę mu złorzeczył”. Mniej tych, którzy będą przeklinali.  W. 3: „Przez ciebie będą otrzymywały błogosławieństwo wszystkie ludy ziemi”. nibrükû bükä – Nifal koniugacja zwrotna, bierna - będą się błogosławić (zwrotna) - będą błogosławione (pasywna) Abram – pośrednik błogosławieństwa dla całego świata.  W. 4 „Abram udał się w drogę, jak mu polecił PAN”. Całkowite i bezwarunkowe posłuszeństwo. Abram ma 75 lat. W wieku 100 lat urodzi mu się syn. Umrze mając 175 lat.   </vt:lpstr>
      <vt:lpstr>Prezentacja programu PowerPoint</vt:lpstr>
      <vt:lpstr>Prezentacja programu PowerPoint</vt:lpstr>
      <vt:lpstr>Prezentacja programu PowerPoint</vt:lpstr>
      <vt:lpstr>Czyn wiary – (2) patrzenie Czynność widzenia: - „podnieść swe oczy” (ww. 4.13) - „widzieć” (rä´â) – 2x Abraham: ww. 4.13; 3x Bóg: ww. 8.14.  Progres w widzeniu Abraham – stopniowo dochodzi do wyraźnego „widzenia” tego, co widzi Bóg. Zjednoczenie osobowe przez wspólne widzenie.   „Góra, którą ci ukażę” – Bóg pokazuje Abrahamowi miejsce, które sam widzi już od dawna. Moria (w. 14) = „Pan widział” „Bóg upatrzy sobie” (w. 8) – Ewangelia Abrahama o miłości Boga, o obecności Boga w dziejach patriarchy.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WP</dc:creator>
  <cp:lastModifiedBy>wp</cp:lastModifiedBy>
  <cp:revision>58</cp:revision>
  <dcterms:created xsi:type="dcterms:W3CDTF">2015-10-29T12:39:22Z</dcterms:created>
  <dcterms:modified xsi:type="dcterms:W3CDTF">2024-01-10T14:35:04Z</dcterms:modified>
</cp:coreProperties>
</file>