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95" r:id="rId4"/>
    <p:sldId id="296" r:id="rId5"/>
    <p:sldId id="258" r:id="rId6"/>
    <p:sldId id="259" r:id="rId7"/>
    <p:sldId id="260" r:id="rId8"/>
    <p:sldId id="297" r:id="rId9"/>
    <p:sldId id="298" r:id="rId10"/>
    <p:sldId id="299" r:id="rId11"/>
    <p:sldId id="300" r:id="rId12"/>
    <p:sldId id="264" r:id="rId13"/>
    <p:sldId id="301" r:id="rId14"/>
    <p:sldId id="302" r:id="rId15"/>
    <p:sldId id="303"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05269-4308-41F4-BD3A-221A6E8CC0A6}" type="datetimeFigureOut">
              <a:rPr lang="pl-PL" smtClean="0"/>
              <a:pPr/>
              <a:t>17.01.2021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2CD4F-9D16-45EB-B197-E63E1A885C2C}"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54CAB8-6C6E-4355-9519-FC89D0E2CB0A}" type="datetimeFigureOut">
              <a:rPr lang="pl-PL" smtClean="0"/>
              <a:pPr/>
              <a:t>17.01.2021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8F764D8-2E22-4AAA-832D-8F8A0632E17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4CAB8-6C6E-4355-9519-FC89D0E2CB0A}" type="datetimeFigureOut">
              <a:rPr lang="pl-PL" smtClean="0"/>
              <a:pPr/>
              <a:t>17.01.2021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764D8-2E22-4AAA-832D-8F8A0632E17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7544" y="404664"/>
            <a:ext cx="8424936" cy="6120680"/>
          </a:xfrm>
        </p:spPr>
        <p:txBody>
          <a:bodyPr>
            <a:noAutofit/>
          </a:bodyPr>
          <a:lstStyle/>
          <a:p>
            <a:pPr algn="l"/>
            <a:r>
              <a:rPr lang="pl-PL" sz="2600" dirty="0" err="1" smtClean="0">
                <a:solidFill>
                  <a:schemeClr val="tx1"/>
                </a:solidFill>
              </a:rPr>
              <a:t>Wj</a:t>
            </a:r>
            <a:r>
              <a:rPr lang="pl-PL" sz="2600" dirty="0" smtClean="0">
                <a:solidFill>
                  <a:schemeClr val="tx1"/>
                </a:solidFill>
              </a:rPr>
              <a:t> 3,1-15 – opowiadanie o powołaniu</a:t>
            </a:r>
          </a:p>
          <a:p>
            <a:pPr algn="l"/>
            <a:endParaRPr lang="pl-PL" sz="2600" dirty="0">
              <a:solidFill>
                <a:schemeClr val="tx1"/>
              </a:solidFill>
              <a:latin typeface="+mj-lt"/>
            </a:endParaRPr>
          </a:p>
          <a:p>
            <a:pPr algn="l"/>
            <a:r>
              <a:rPr lang="pl-PL" sz="2600" dirty="0" smtClean="0">
                <a:solidFill>
                  <a:schemeClr val="tx1"/>
                </a:solidFill>
                <a:latin typeface="+mj-lt"/>
              </a:rPr>
              <a:t>ww. 1-4a spotkanie/konfrontacja z Bogiem</a:t>
            </a:r>
          </a:p>
          <a:p>
            <a:pPr algn="l"/>
            <a:r>
              <a:rPr lang="pl-PL" sz="2600" dirty="0" smtClean="0">
                <a:solidFill>
                  <a:schemeClr val="tx1"/>
                </a:solidFill>
                <a:latin typeface="+mj-lt"/>
              </a:rPr>
              <a:t>ww. 4b-9 słowo wprowadzające</a:t>
            </a:r>
          </a:p>
          <a:p>
            <a:pPr algn="l"/>
            <a:r>
              <a:rPr lang="pl-PL" sz="2600" dirty="0" smtClean="0">
                <a:solidFill>
                  <a:schemeClr val="tx1"/>
                </a:solidFill>
                <a:latin typeface="+mj-lt"/>
              </a:rPr>
              <a:t>w. 10 misja</a:t>
            </a:r>
          </a:p>
          <a:p>
            <a:pPr algn="l"/>
            <a:r>
              <a:rPr lang="pl-PL" sz="2600" dirty="0" smtClean="0">
                <a:solidFill>
                  <a:schemeClr val="tx1"/>
                </a:solidFill>
                <a:latin typeface="+mj-lt"/>
              </a:rPr>
              <a:t>w. 11 obiekcja</a:t>
            </a:r>
          </a:p>
          <a:p>
            <a:pPr algn="l"/>
            <a:r>
              <a:rPr lang="pl-PL" sz="2600" dirty="0" smtClean="0">
                <a:solidFill>
                  <a:schemeClr val="tx1"/>
                </a:solidFill>
                <a:latin typeface="+mj-lt"/>
              </a:rPr>
              <a:t>w. 12a upewnienie</a:t>
            </a:r>
          </a:p>
          <a:p>
            <a:pPr algn="l"/>
            <a:r>
              <a:rPr lang="pl-PL" sz="2600" dirty="0" smtClean="0">
                <a:solidFill>
                  <a:schemeClr val="tx1"/>
                </a:solidFill>
                <a:latin typeface="+mj-lt"/>
              </a:rPr>
              <a:t>w. 12b znak</a:t>
            </a:r>
          </a:p>
          <a:p>
            <a:pPr algn="l"/>
            <a:r>
              <a:rPr lang="pl-PL" sz="2600" dirty="0" smtClean="0">
                <a:solidFill>
                  <a:schemeClr val="tx1"/>
                </a:solidFill>
                <a:latin typeface="+mj-lt"/>
              </a:rPr>
              <a:t>ww. 13-15 objawienie imienia </a:t>
            </a:r>
            <a:r>
              <a:rPr lang="pl-PL" sz="2600" dirty="0" err="1" smtClean="0">
                <a:solidFill>
                  <a:schemeClr val="tx1"/>
                </a:solidFill>
                <a:latin typeface="+mj-lt"/>
              </a:rPr>
              <a:t>Jahwe</a:t>
            </a:r>
            <a:endParaRPr lang="pl-PL" sz="2600" dirty="0" smtClean="0">
              <a:solidFill>
                <a:schemeClr val="tx1"/>
              </a:solidFill>
              <a:latin typeface="+mj-lt"/>
            </a:endParaRPr>
          </a:p>
          <a:p>
            <a:pPr algn="l"/>
            <a:endParaRPr lang="pl-PL" sz="2600" dirty="0">
              <a:solidFill>
                <a:schemeClr val="tx1"/>
              </a:solidFill>
              <a:latin typeface="+mj-lt"/>
            </a:endParaRPr>
          </a:p>
          <a:p>
            <a:pPr algn="l"/>
            <a:r>
              <a:rPr lang="pl-PL" sz="2600" dirty="0" smtClean="0">
                <a:solidFill>
                  <a:schemeClr val="tx1"/>
                </a:solidFill>
                <a:latin typeface="+mj-lt"/>
              </a:rPr>
              <a:t>Tekst redakcyjny; w finalnym kształcie w granicach 3,1-4,17</a:t>
            </a:r>
            <a:endParaRPr lang="pl-PL" sz="2600" dirty="0">
              <a:solidFill>
                <a:schemeClr val="tx1"/>
              </a:solidFill>
              <a:latin typeface="+mj-lt"/>
            </a:endParaRPr>
          </a:p>
          <a:p>
            <a:pPr algn="l"/>
            <a:endParaRPr lang="pl-PL" sz="2800"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91264" cy="6336704"/>
          </a:xfrm>
        </p:spPr>
        <p:txBody>
          <a:bodyPr>
            <a:normAutofit/>
          </a:bodyPr>
          <a:lstStyle/>
          <a:p>
            <a:pPr marL="0" indent="0">
              <a:buNone/>
            </a:pPr>
            <a:r>
              <a:rPr lang="pl-PL" sz="2600" dirty="0" smtClean="0"/>
              <a:t>Obiekcje Mojżesza – aż pięć razy</a:t>
            </a:r>
          </a:p>
          <a:p>
            <a:pPr marL="0" indent="0">
              <a:buNone/>
            </a:pPr>
            <a:r>
              <a:rPr lang="pl-PL" sz="2600" dirty="0" smtClean="0"/>
              <a:t>3,11 Kimże jestem, żebym miał iść do faraona i wyprowadzić Izraelitów z Egiptu</a:t>
            </a:r>
          </a:p>
          <a:p>
            <a:pPr marL="0" indent="0">
              <a:buNone/>
            </a:pPr>
            <a:r>
              <a:rPr lang="pl-PL" sz="2600" dirty="0" smtClean="0"/>
              <a:t>3,13 Jakie jest Twoje imię?</a:t>
            </a:r>
          </a:p>
          <a:p>
            <a:pPr marL="0" indent="0">
              <a:buNone/>
            </a:pPr>
            <a:r>
              <a:rPr lang="pl-PL" sz="2600" dirty="0" smtClean="0"/>
              <a:t>4,1 A jeśli nie uwierzą i nie usłuchają słów moich?</a:t>
            </a:r>
          </a:p>
          <a:p>
            <a:pPr marL="0" indent="0">
              <a:buNone/>
            </a:pPr>
            <a:r>
              <a:rPr lang="pl-PL" sz="2600" dirty="0" smtClean="0"/>
              <a:t>4,10 Nie jestem wymowny (</a:t>
            </a:r>
            <a:r>
              <a:rPr lang="en-US" sz="2200" i="1" dirty="0" err="1">
                <a:latin typeface="Bwtransh" panose="02020600050405020304" pitchFamily="18" charset="0"/>
              </a:rPr>
              <a:t>lö</a:t>
            </a:r>
            <a:r>
              <a:rPr lang="en-US" sz="2200" i="1" dirty="0">
                <a:latin typeface="Bwtransh" panose="02020600050405020304" pitchFamily="18" charset="0"/>
              </a:rPr>
              <a:t>´ ´</a:t>
            </a:r>
            <a:r>
              <a:rPr lang="en-US" sz="2200" i="1" dirty="0" err="1">
                <a:latin typeface="Bwtransh" panose="02020600050405020304" pitchFamily="18" charset="0"/>
              </a:rPr>
              <a:t>îš</a:t>
            </a:r>
            <a:r>
              <a:rPr lang="en-US" sz="2200" i="1" dirty="0">
                <a:latin typeface="Bwtransh" panose="02020600050405020304" pitchFamily="18" charset="0"/>
              </a:rPr>
              <a:t> </a:t>
            </a:r>
            <a:r>
              <a:rPr lang="en-US" sz="2200" i="1" dirty="0" err="1">
                <a:latin typeface="Bwtransh" panose="02020600050405020304" pitchFamily="18" charset="0"/>
              </a:rPr>
              <a:t>Dübärîm</a:t>
            </a:r>
            <a:r>
              <a:rPr lang="en-US" sz="2200" i="1" dirty="0">
                <a:latin typeface="Bwtransh" panose="02020600050405020304" pitchFamily="18" charset="0"/>
              </a:rPr>
              <a:t> ´</a:t>
            </a:r>
            <a:r>
              <a:rPr lang="en-US" sz="2200" i="1" dirty="0" err="1" smtClean="0">
                <a:latin typeface="Bwtransh" panose="02020600050405020304" pitchFamily="18" charset="0"/>
              </a:rPr>
              <a:t>änökî</a:t>
            </a:r>
            <a:r>
              <a:rPr lang="en-US" sz="2600" dirty="0" smtClean="0"/>
              <a:t>)</a:t>
            </a:r>
          </a:p>
          <a:p>
            <a:pPr marL="0" indent="0">
              <a:buNone/>
            </a:pPr>
            <a:r>
              <a:rPr lang="en-US" sz="2600" dirty="0" smtClean="0"/>
              <a:t>4,13 </a:t>
            </a:r>
            <a:r>
              <a:rPr lang="en-US" sz="2600" dirty="0" err="1" smtClean="0"/>
              <a:t>Wybacz</a:t>
            </a:r>
            <a:r>
              <a:rPr lang="en-US" sz="2600" dirty="0" smtClean="0"/>
              <a:t>, </a:t>
            </a:r>
            <a:r>
              <a:rPr lang="en-US" sz="2600" dirty="0" err="1" smtClean="0"/>
              <a:t>Panie</a:t>
            </a:r>
            <a:r>
              <a:rPr lang="en-US" sz="2600" dirty="0" smtClean="0"/>
              <a:t>, ale </a:t>
            </a:r>
            <a:r>
              <a:rPr lang="en-US" sz="2600" dirty="0" err="1" smtClean="0"/>
              <a:t>po</a:t>
            </a:r>
            <a:r>
              <a:rPr lang="pl-PL" sz="2600" dirty="0" smtClean="0"/>
              <a:t>ślij kogoś innego</a:t>
            </a:r>
          </a:p>
          <a:p>
            <a:pPr marL="0" indent="0">
              <a:buNone/>
            </a:pPr>
            <a:endParaRPr lang="pl-PL" sz="2600" dirty="0" smtClean="0"/>
          </a:p>
          <a:p>
            <a:pPr marL="0" indent="0">
              <a:buNone/>
            </a:pPr>
            <a:r>
              <a:rPr lang="pl-PL" sz="2600" dirty="0" smtClean="0"/>
              <a:t>Bóg rozgniewał się (4,14) – kompromis: Będzie mówił twój brat.</a:t>
            </a:r>
          </a:p>
          <a:p>
            <a:pPr marL="0" indent="0">
              <a:buNone/>
            </a:pPr>
            <a:r>
              <a:rPr lang="pl-PL" sz="2600" dirty="0" smtClean="0"/>
              <a:t>Tak duża ilość obiekcji – dowód, jak jest ważna ta misja.</a:t>
            </a:r>
          </a:p>
          <a:p>
            <a:pPr marL="0" indent="0">
              <a:buNone/>
            </a:pPr>
            <a:r>
              <a:rPr lang="pl-PL" sz="2600" dirty="0" smtClean="0"/>
              <a:t>Żadne inne powołanie nie jest tak ważne jak to.</a:t>
            </a:r>
            <a:endParaRPr lang="pl-PL" dirty="0"/>
          </a:p>
        </p:txBody>
      </p:sp>
    </p:spTree>
    <p:extLst>
      <p:ext uri="{BB962C8B-B14F-4D97-AF65-F5344CB8AC3E}">
        <p14:creationId xmlns:p14="http://schemas.microsoft.com/office/powerpoint/2010/main" val="424803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91264" cy="6336704"/>
          </a:xfrm>
        </p:spPr>
        <p:txBody>
          <a:bodyPr>
            <a:normAutofit/>
          </a:bodyPr>
          <a:lstStyle/>
          <a:p>
            <a:pPr marL="0" indent="0">
              <a:buNone/>
            </a:pPr>
            <a:r>
              <a:rPr lang="pl-PL" sz="2600" dirty="0" smtClean="0"/>
              <a:t>Znak (w. 12)</a:t>
            </a:r>
          </a:p>
          <a:p>
            <a:pPr marL="0" indent="0">
              <a:buNone/>
            </a:pPr>
            <a:r>
              <a:rPr lang="en-US" sz="2400" dirty="0" smtClean="0"/>
              <a:t>„</a:t>
            </a:r>
            <a:r>
              <a:rPr lang="pl-PL" sz="2400" dirty="0" smtClean="0"/>
              <a:t>Znakiem </a:t>
            </a:r>
            <a:r>
              <a:rPr lang="pl-PL" sz="2400" dirty="0"/>
              <a:t>zaś dla ciebie, że Ja cię posłałem, będzie to, iż po wyprowadzeniu tego ludu z Egiptu oddacie cześć Bogu na tej </a:t>
            </a:r>
            <a:r>
              <a:rPr lang="pl-PL" sz="2400" dirty="0" smtClean="0"/>
              <a:t>górze</a:t>
            </a:r>
            <a:r>
              <a:rPr lang="en-US" sz="2400" dirty="0" smtClean="0"/>
              <a:t>”.</a:t>
            </a:r>
          </a:p>
          <a:p>
            <a:pPr marL="0" indent="0">
              <a:buNone/>
            </a:pPr>
            <a:endParaRPr lang="en-US" sz="2400" dirty="0"/>
          </a:p>
          <a:p>
            <a:pPr marL="0" indent="0">
              <a:buNone/>
            </a:pPr>
            <a:r>
              <a:rPr lang="pl-PL" sz="2400" dirty="0" smtClean="0"/>
              <a:t>Znak warunkowany posłuszeństwem wobec słowa Bożego, zaufaniem Bogu.</a:t>
            </a:r>
          </a:p>
          <a:p>
            <a:pPr marL="0" indent="0">
              <a:buNone/>
            </a:pPr>
            <a:r>
              <a:rPr lang="pl-PL" sz="2400" dirty="0" smtClean="0"/>
              <a:t>Wyjdź, złóż ofiarę – znak w przyszłości</a:t>
            </a:r>
            <a:endParaRPr lang="pl-PL" sz="2400" dirty="0"/>
          </a:p>
        </p:txBody>
      </p:sp>
    </p:spTree>
    <p:extLst>
      <p:ext uri="{BB962C8B-B14F-4D97-AF65-F5344CB8AC3E}">
        <p14:creationId xmlns:p14="http://schemas.microsoft.com/office/powerpoint/2010/main" val="3904457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type="title"/>
          </p:nvPr>
        </p:nvSpPr>
        <p:spPr>
          <a:xfrm>
            <a:off x="457200" y="274638"/>
            <a:ext cx="8229600" cy="6178550"/>
          </a:xfrm>
        </p:spPr>
        <p:txBody>
          <a:bodyPr anchor="t">
            <a:normAutofit/>
          </a:bodyPr>
          <a:lstStyle/>
          <a:p>
            <a:pPr algn="l"/>
            <a:r>
              <a:rPr lang="pl-PL" sz="2600" dirty="0" smtClean="0"/>
              <a:t>Imię </a:t>
            </a:r>
            <a:r>
              <a:rPr lang="pl-PL" sz="2600" dirty="0" err="1" smtClean="0"/>
              <a:t>Jahwe</a:t>
            </a:r>
            <a:r>
              <a:rPr lang="pl-PL" sz="2600" dirty="0"/>
              <a:t> </a:t>
            </a:r>
            <a:r>
              <a:rPr lang="pl-PL" sz="2600" dirty="0" smtClean="0"/>
              <a:t>(w. 14): </a:t>
            </a:r>
            <a:r>
              <a:rPr lang="en-US" sz="2200" i="1" dirty="0">
                <a:latin typeface="Bwtransh" panose="02020600050405020304" pitchFamily="18" charset="0"/>
              </a:rPr>
              <a:t>´</a:t>
            </a:r>
            <a:r>
              <a:rPr lang="en-US" sz="2200" i="1" dirty="0" err="1" smtClean="0">
                <a:latin typeface="Bwtransh" panose="02020600050405020304" pitchFamily="18" charset="0"/>
              </a:rPr>
              <a:t>ehyè</a:t>
            </a:r>
            <a:r>
              <a:rPr lang="en-US" sz="2200" i="1" dirty="0" smtClean="0">
                <a:latin typeface="Bwtransh" panose="02020600050405020304" pitchFamily="18" charset="0"/>
              </a:rPr>
              <a:t> </a:t>
            </a:r>
            <a:r>
              <a:rPr lang="en-US" sz="2200" i="1" dirty="0">
                <a:latin typeface="Bwtransh" panose="02020600050405020304" pitchFamily="18" charset="0"/>
              </a:rPr>
              <a:t>´</a:t>
            </a:r>
            <a:r>
              <a:rPr lang="en-US" sz="2200" i="1" dirty="0" err="1">
                <a:latin typeface="Bwtransh" panose="02020600050405020304" pitchFamily="18" charset="0"/>
              </a:rPr>
              <a:t>ášer</a:t>
            </a:r>
            <a:r>
              <a:rPr lang="en-US" sz="2200" i="1" dirty="0">
                <a:latin typeface="Bwtransh" panose="02020600050405020304" pitchFamily="18" charset="0"/>
              </a:rPr>
              <a:t> ´</a:t>
            </a:r>
            <a:r>
              <a:rPr lang="en-US" sz="2200" i="1" dirty="0" err="1" smtClean="0">
                <a:latin typeface="Bwtransh" panose="02020600050405020304" pitchFamily="18" charset="0"/>
              </a:rPr>
              <a:t>ehyè</a:t>
            </a:r>
            <a:r>
              <a:rPr lang="pl-PL" sz="2600" dirty="0" smtClean="0"/>
              <a:t/>
            </a:r>
            <a:br>
              <a:rPr lang="pl-PL" sz="2600" dirty="0" smtClean="0"/>
            </a:br>
            <a:r>
              <a:rPr lang="en-US" sz="2600" dirty="0" smtClean="0"/>
              <a:t/>
            </a:r>
            <a:br>
              <a:rPr lang="en-US" sz="2600" dirty="0" smtClean="0"/>
            </a:br>
            <a:r>
              <a:rPr lang="en-US" sz="2600" dirty="0" err="1"/>
              <a:t>wokalizacja</a:t>
            </a:r>
            <a:r>
              <a:rPr lang="pl-PL" sz="2600" dirty="0"/>
              <a:t> imienia </a:t>
            </a:r>
            <a:r>
              <a:rPr lang="pl-PL" sz="2600" dirty="0" err="1"/>
              <a:t>Jahwe</a:t>
            </a:r>
            <a:r>
              <a:rPr lang="en-US" sz="2600" dirty="0"/>
              <a:t>: </a:t>
            </a:r>
            <a:r>
              <a:rPr lang="pl-PL" sz="2800" dirty="0"/>
              <a:t>‎</a:t>
            </a:r>
            <a:r>
              <a:rPr lang="he-IL" sz="2400" dirty="0"/>
              <a:t>יְהוָה</a:t>
            </a:r>
            <a:r>
              <a:rPr lang="en-US" sz="2600" dirty="0" smtClean="0"/>
              <a:t/>
            </a:r>
            <a:br>
              <a:rPr lang="en-US" sz="2600" dirty="0" smtClean="0"/>
            </a:br>
            <a:r>
              <a:rPr lang="en-US" sz="2600" dirty="0" err="1" smtClean="0"/>
              <a:t>Tetragramma</a:t>
            </a:r>
            <a:r>
              <a:rPr lang="en-US" sz="2600" dirty="0" smtClean="0"/>
              <a:t> </a:t>
            </a:r>
            <a:r>
              <a:rPr lang="en-US" sz="2600" dirty="0" err="1" smtClean="0"/>
              <a:t>niewymawiane</a:t>
            </a:r>
            <a:r>
              <a:rPr lang="en-US" sz="2600" dirty="0" smtClean="0"/>
              <a:t> </a:t>
            </a:r>
            <a:r>
              <a:rPr lang="en-US" sz="2600" dirty="0" err="1" smtClean="0"/>
              <a:t>przez</a:t>
            </a:r>
            <a:r>
              <a:rPr lang="en-US" sz="2600" dirty="0" smtClean="0"/>
              <a:t> </a:t>
            </a:r>
            <a:r>
              <a:rPr lang="pl-PL" sz="2600" dirty="0" smtClean="0"/>
              <a:t>Żydów. W głośnym czytaniu zastępowali je imieniem </a:t>
            </a:r>
            <a:r>
              <a:rPr lang="en-US" sz="2200" i="1" dirty="0" smtClean="0">
                <a:latin typeface="Bwtransh" panose="02020600050405020304" pitchFamily="18" charset="0"/>
              </a:rPr>
              <a:t>´</a:t>
            </a:r>
            <a:r>
              <a:rPr lang="en-US" sz="2200" i="1" dirty="0" err="1">
                <a:latin typeface="Bwtransh" panose="02020600050405020304" pitchFamily="18" charset="0"/>
              </a:rPr>
              <a:t>ádönäy</a:t>
            </a:r>
            <a:r>
              <a:rPr lang="pl-PL" sz="2200" i="1" dirty="0"/>
              <a:t> </a:t>
            </a:r>
            <a:r>
              <a:rPr lang="pl-PL" sz="2200" i="1" dirty="0" smtClean="0"/>
              <a:t> „</a:t>
            </a:r>
            <a:r>
              <a:rPr lang="pl-PL" sz="2600" dirty="0" smtClean="0"/>
              <a:t>mój Pan” </a:t>
            </a:r>
            <a:r>
              <a:rPr lang="pl-PL" dirty="0" smtClean="0"/>
              <a:t>‎</a:t>
            </a:r>
            <a:r>
              <a:rPr lang="pl-PL" sz="2400" dirty="0" smtClean="0"/>
              <a:t/>
            </a:r>
            <a:br>
              <a:rPr lang="pl-PL" sz="2400" dirty="0" smtClean="0"/>
            </a:br>
            <a:r>
              <a:rPr lang="he-IL" sz="2400" dirty="0"/>
              <a:t>יְהוָה </a:t>
            </a:r>
            <a:r>
              <a:rPr lang="pl-PL" sz="2400" dirty="0" smtClean="0"/>
              <a:t> - </a:t>
            </a:r>
            <a:r>
              <a:rPr lang="he-IL" sz="2400" dirty="0"/>
              <a:t>אֲדֹנָי</a:t>
            </a:r>
            <a:r>
              <a:rPr lang="pl-PL" sz="2400" dirty="0" smtClean="0"/>
              <a:t/>
            </a:r>
            <a:br>
              <a:rPr lang="pl-PL" sz="2400" dirty="0" smtClean="0"/>
            </a:br>
            <a:r>
              <a:rPr lang="pl-PL" sz="2400" dirty="0" smtClean="0"/>
              <a:t>Konstrukcja </a:t>
            </a:r>
            <a:r>
              <a:rPr lang="pl-PL" sz="2400" dirty="0" err="1" smtClean="0"/>
              <a:t>idem</a:t>
            </a:r>
            <a:r>
              <a:rPr lang="pl-PL" sz="2400" dirty="0" smtClean="0"/>
              <a:t> per </a:t>
            </a:r>
            <a:r>
              <a:rPr lang="pl-PL" sz="2400" dirty="0" err="1" smtClean="0"/>
              <a:t>idem</a:t>
            </a:r>
            <a:r>
              <a:rPr lang="pl-PL" sz="2400" dirty="0" smtClean="0"/>
              <a:t> (to samo przez to samo)</a:t>
            </a:r>
            <a:br>
              <a:rPr lang="pl-PL" sz="2400" dirty="0" smtClean="0"/>
            </a:br>
            <a:r>
              <a:rPr lang="pl-PL" sz="2400" dirty="0" smtClean="0"/>
              <a:t>rodzaj paronomazji, w której pierwszy człon wypowiedzi jest precyzowany za pomocą podobnego lub identycznego słowa w drugiej części.</a:t>
            </a:r>
            <a:br>
              <a:rPr lang="pl-PL" sz="2400" dirty="0" smtClean="0"/>
            </a:br>
            <a:r>
              <a:rPr lang="pl-PL" sz="2400" dirty="0" smtClean="0"/>
              <a:t>Wulgata: sum qui sum (Jestem, który jestem)</a:t>
            </a:r>
            <a:br>
              <a:rPr lang="pl-PL" sz="2400" dirty="0" smtClean="0"/>
            </a:br>
            <a:r>
              <a:rPr lang="pl-PL" sz="2400" dirty="0" err="1" smtClean="0"/>
              <a:t>Septuaginta</a:t>
            </a:r>
            <a:r>
              <a:rPr lang="pl-PL" sz="2400" dirty="0" smtClean="0"/>
              <a:t>: </a:t>
            </a:r>
            <a:r>
              <a:rPr lang="el-GR" sz="2200" dirty="0"/>
              <a:t>ἐγώ εἰμι ὁ </a:t>
            </a:r>
            <a:r>
              <a:rPr lang="el-GR" sz="2200" dirty="0" smtClean="0"/>
              <a:t>ὤν</a:t>
            </a:r>
            <a:r>
              <a:rPr lang="el-GR" dirty="0" smtClean="0"/>
              <a:t> </a:t>
            </a:r>
            <a:r>
              <a:rPr lang="pl-PL" sz="2400" dirty="0" smtClean="0"/>
              <a:t>(Jestem tym, który istnieje/jest istniejący) – interpretacja ontologiczna, obca jednak tekstowi hebrajskiemu</a:t>
            </a:r>
            <a:endParaRPr lang="pl-PL"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type="title"/>
          </p:nvPr>
        </p:nvSpPr>
        <p:spPr>
          <a:xfrm>
            <a:off x="457200" y="274638"/>
            <a:ext cx="8229600" cy="6178550"/>
          </a:xfrm>
        </p:spPr>
        <p:txBody>
          <a:bodyPr anchor="t">
            <a:normAutofit/>
          </a:bodyPr>
          <a:lstStyle/>
          <a:p>
            <a:pPr algn="l"/>
            <a:r>
              <a:rPr lang="pl-PL" sz="2400" dirty="0" smtClean="0"/>
              <a:t>Sens konstrukcji </a:t>
            </a:r>
            <a:r>
              <a:rPr lang="pl-PL" sz="2400" dirty="0" err="1" smtClean="0"/>
              <a:t>idem</a:t>
            </a:r>
            <a:r>
              <a:rPr lang="pl-PL" sz="2400" dirty="0" smtClean="0"/>
              <a:t> per </a:t>
            </a:r>
            <a:r>
              <a:rPr lang="pl-PL" sz="2400" dirty="0" err="1" smtClean="0"/>
              <a:t>idem</a:t>
            </a:r>
            <a:r>
              <a:rPr lang="pl-PL" sz="2400" dirty="0" smtClean="0"/>
              <a:t>:</a:t>
            </a:r>
            <a:br>
              <a:rPr lang="pl-PL" sz="2400" dirty="0" smtClean="0"/>
            </a:br>
            <a:r>
              <a:rPr lang="pl-PL" sz="2400" dirty="0" smtClean="0"/>
              <a:t>- używana, gdy niemożliwe jest bliższe określenie</a:t>
            </a:r>
            <a:br>
              <a:rPr lang="pl-PL" sz="2400" dirty="0" smtClean="0"/>
            </a:br>
            <a:r>
              <a:rPr lang="pl-PL" sz="2400" dirty="0" smtClean="0"/>
              <a:t>- </a:t>
            </a:r>
            <a:r>
              <a:rPr lang="pl-PL" sz="2400" dirty="0" smtClean="0"/>
              <a:t>główna funkcja retoryczna: wieloznaczność – dostarcza nieskończoną liczbę możliwości</a:t>
            </a:r>
            <a:br>
              <a:rPr lang="pl-PL" sz="2400" dirty="0" smtClean="0"/>
            </a:br>
            <a:r>
              <a:rPr lang="pl-PL" sz="2400" dirty="0" smtClean="0"/>
              <a:t>- funkcja kontekstualna: uciąć dyskusję przez wyeliminowanie opcji odpowiedzi</a:t>
            </a:r>
            <a:br>
              <a:rPr lang="pl-PL" sz="2400" dirty="0" smtClean="0"/>
            </a:br>
            <a:r>
              <a:rPr lang="pl-PL" sz="2400" dirty="0" smtClean="0"/>
              <a:t>- swoisty unik (W. </a:t>
            </a:r>
            <a:r>
              <a:rPr lang="pl-PL" sz="2400" dirty="0" err="1" smtClean="0"/>
              <a:t>Propp</a:t>
            </a:r>
            <a:r>
              <a:rPr lang="pl-PL" sz="2400" dirty="0" smtClean="0"/>
              <a:t>)</a:t>
            </a:r>
            <a:br>
              <a:rPr lang="pl-PL" sz="2400" dirty="0" smtClean="0"/>
            </a:br>
            <a:r>
              <a:rPr lang="pl-PL" sz="2400" dirty="0"/>
              <a:t/>
            </a:r>
            <a:br>
              <a:rPr lang="pl-PL" sz="2400" dirty="0"/>
            </a:br>
            <a:r>
              <a:rPr lang="pl-PL" sz="2400" dirty="0" smtClean="0"/>
              <a:t>Jeśli unik, to dlaczego Bóg mówi w ten sposób?</a:t>
            </a:r>
            <a:br>
              <a:rPr lang="pl-PL" sz="2400" dirty="0" smtClean="0"/>
            </a:br>
            <a:r>
              <a:rPr lang="pl-PL" sz="2400" dirty="0" smtClean="0"/>
              <a:t>Czasownik</a:t>
            </a:r>
            <a:r>
              <a:rPr lang="pl-PL" sz="2200" i="1" dirty="0" smtClean="0"/>
              <a:t> </a:t>
            </a:r>
            <a:r>
              <a:rPr lang="en-US" sz="2200" i="1" dirty="0" err="1" smtClean="0">
                <a:latin typeface="Bwtransh" panose="02020600050405020304" pitchFamily="18" charset="0"/>
              </a:rPr>
              <a:t>häyâ</a:t>
            </a:r>
            <a:r>
              <a:rPr lang="en-US" sz="2400" dirty="0" smtClean="0"/>
              <a:t>: „by</a:t>
            </a:r>
            <a:r>
              <a:rPr lang="pl-PL" sz="2400" dirty="0" smtClean="0"/>
              <a:t>ć, istnieć, stać się, przyjść”</a:t>
            </a:r>
            <a:br>
              <a:rPr lang="pl-PL" sz="2400" dirty="0" smtClean="0"/>
            </a:br>
            <a:r>
              <a:rPr lang="pl-PL" sz="2400" dirty="0" smtClean="0"/>
              <a:t>czasownik aktywny: być działającym, być w relacji, żyć z, działać wobec, dla</a:t>
            </a:r>
            <a:br>
              <a:rPr lang="pl-PL" sz="2400" dirty="0" smtClean="0"/>
            </a:br>
            <a:r>
              <a:rPr lang="pl-PL" sz="2400" dirty="0" smtClean="0"/>
              <a:t>forma imperfectum 1 </a:t>
            </a:r>
            <a:r>
              <a:rPr lang="pl-PL" sz="2400" dirty="0" err="1" smtClean="0"/>
              <a:t>sg</a:t>
            </a:r>
            <a:r>
              <a:rPr lang="pl-PL" sz="2400" dirty="0" smtClean="0"/>
              <a:t> </a:t>
            </a:r>
            <a:r>
              <a:rPr lang="en-US" sz="2400" i="1" dirty="0" err="1">
                <a:latin typeface="Bwtransh" panose="02020600050405020304" pitchFamily="18" charset="0"/>
              </a:rPr>
              <a:t>ehyè</a:t>
            </a:r>
            <a:r>
              <a:rPr lang="en-US" sz="2400" i="1" dirty="0">
                <a:latin typeface="Bwtransh" panose="02020600050405020304" pitchFamily="18" charset="0"/>
              </a:rPr>
              <a:t> ´ </a:t>
            </a:r>
            <a:r>
              <a:rPr lang="pl-PL" sz="2400" dirty="0" smtClean="0"/>
              <a:t>- czyli czynność trwająca, permanentna, nieskończona</a:t>
            </a:r>
            <a:br>
              <a:rPr lang="pl-PL" sz="2400" dirty="0" smtClean="0"/>
            </a:br>
            <a:r>
              <a:rPr lang="pl-PL" sz="2400" dirty="0" smtClean="0"/>
              <a:t>forma imperfectum (</a:t>
            </a:r>
            <a:r>
              <a:rPr lang="pl-PL" sz="2400" dirty="0" err="1" smtClean="0"/>
              <a:t>yiqtol</a:t>
            </a:r>
            <a:r>
              <a:rPr lang="pl-PL" sz="2400" dirty="0" smtClean="0"/>
              <a:t>) może odnosić się do czynności przyszłej: będę, który będę</a:t>
            </a:r>
            <a:endParaRPr lang="pl-PL" sz="2400" dirty="0"/>
          </a:p>
        </p:txBody>
      </p:sp>
    </p:spTree>
    <p:extLst>
      <p:ext uri="{BB962C8B-B14F-4D97-AF65-F5344CB8AC3E}">
        <p14:creationId xmlns:p14="http://schemas.microsoft.com/office/powerpoint/2010/main" val="3162203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type="title"/>
          </p:nvPr>
        </p:nvSpPr>
        <p:spPr>
          <a:xfrm>
            <a:off x="457200" y="274638"/>
            <a:ext cx="8229600" cy="6178550"/>
          </a:xfrm>
        </p:spPr>
        <p:txBody>
          <a:bodyPr anchor="t">
            <a:normAutofit/>
          </a:bodyPr>
          <a:lstStyle/>
          <a:p>
            <a:pPr algn="l"/>
            <a:r>
              <a:rPr lang="pl-PL" sz="2400" dirty="0" smtClean="0"/>
              <a:t>Bóg nie jest tym, który jest, lecz tym, który będzie.</a:t>
            </a:r>
            <a:br>
              <a:rPr lang="pl-PL" sz="2400" dirty="0" smtClean="0"/>
            </a:br>
            <a:r>
              <a:rPr lang="pl-PL" sz="2400" dirty="0" smtClean="0"/>
              <a:t>Czasownik </a:t>
            </a:r>
            <a:r>
              <a:rPr lang="en-US" sz="2400" i="1" dirty="0" err="1">
                <a:latin typeface="Bwtransh" panose="02020600050405020304" pitchFamily="18" charset="0"/>
              </a:rPr>
              <a:t>häyâ</a:t>
            </a:r>
            <a:r>
              <a:rPr lang="en-US" sz="2400" i="1" dirty="0">
                <a:latin typeface="Bwtransh" panose="02020600050405020304" pitchFamily="18" charset="0"/>
              </a:rPr>
              <a:t> </a:t>
            </a:r>
            <a:r>
              <a:rPr lang="pl-PL" sz="2400" dirty="0" smtClean="0"/>
              <a:t>wyraża obecność i aktywność.</a:t>
            </a:r>
            <a:br>
              <a:rPr lang="pl-PL" sz="2400" dirty="0" smtClean="0"/>
            </a:br>
            <a:r>
              <a:rPr lang="pl-PL" sz="2400" dirty="0" smtClean="0"/>
              <a:t>Imię </a:t>
            </a:r>
            <a:r>
              <a:rPr lang="pl-PL" sz="2400" dirty="0" err="1" smtClean="0"/>
              <a:t>Jahwe</a:t>
            </a:r>
            <a:r>
              <a:rPr lang="pl-PL" sz="2400" dirty="0" smtClean="0"/>
              <a:t> to nie definicja, lecz sygnalizacja – ściągnięcie uwagi słuchającego; nie tyle informuje, co uwrażliwia na przychodzącego Boga </a:t>
            </a:r>
            <a:br>
              <a:rPr lang="pl-PL" sz="2400" dirty="0" smtClean="0"/>
            </a:br>
            <a:r>
              <a:rPr lang="pl-PL" sz="2400" dirty="0" smtClean="0"/>
              <a:t>Imię pozostawia nienaruszonym, tajemniczym istnienie Boga. Zarazem ta tajemnica jest uczyniona bliską, bezpośrednią, przemieniającą.</a:t>
            </a:r>
            <a:br>
              <a:rPr lang="pl-PL" sz="2400" dirty="0" smtClean="0"/>
            </a:br>
            <a:r>
              <a:rPr lang="pl-PL" sz="2400" dirty="0" smtClean="0"/>
              <a:t>Imię </a:t>
            </a:r>
            <a:r>
              <a:rPr lang="pl-PL" sz="2400" dirty="0" err="1" smtClean="0"/>
              <a:t>Jahwe</a:t>
            </a:r>
            <a:r>
              <a:rPr lang="pl-PL" sz="2400" dirty="0" smtClean="0"/>
              <a:t> wykracza poza prządek rzeczy. Nieporównywalność Boga czyni niemożliwym znalezienie języka, który mógłby wyrazić Boga.</a:t>
            </a:r>
            <a:br>
              <a:rPr lang="pl-PL" sz="2400" dirty="0" smtClean="0"/>
            </a:br>
            <a:r>
              <a:rPr lang="pl-PL" sz="2400" dirty="0" smtClean="0"/>
              <a:t>Bóg jednak nie jest nieokreślony. Dając swoje imię, Bóg dał siebie samego. Imię jest samą osobą, która je nosi.</a:t>
            </a:r>
            <a:br>
              <a:rPr lang="pl-PL" sz="2400" dirty="0" smtClean="0"/>
            </a:br>
            <a:r>
              <a:rPr lang="pl-PL" sz="2400" dirty="0" smtClean="0"/>
              <a:t>Przez swoje imię Bóg daje poznać, że angażuje się wobec Izraela, że ustanawia między sobą a ludem jakąś szczególną relację.</a:t>
            </a:r>
            <a:endParaRPr lang="pl-PL" sz="2400" dirty="0"/>
          </a:p>
        </p:txBody>
      </p:sp>
    </p:spTree>
    <p:extLst>
      <p:ext uri="{BB962C8B-B14F-4D97-AF65-F5344CB8AC3E}">
        <p14:creationId xmlns:p14="http://schemas.microsoft.com/office/powerpoint/2010/main" val="227774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2"/>
          <p:cNvSpPr>
            <a:spLocks noGrp="1"/>
          </p:cNvSpPr>
          <p:nvPr>
            <p:ph type="title"/>
          </p:nvPr>
        </p:nvSpPr>
        <p:spPr>
          <a:xfrm>
            <a:off x="457200" y="274638"/>
            <a:ext cx="8229600" cy="6178550"/>
          </a:xfrm>
        </p:spPr>
        <p:txBody>
          <a:bodyPr anchor="t">
            <a:normAutofit/>
          </a:bodyPr>
          <a:lstStyle/>
          <a:p>
            <a:pPr algn="l"/>
            <a:r>
              <a:rPr lang="pl-PL" sz="2400" dirty="0" smtClean="0"/>
              <a:t>Forma imperfectum: imię </a:t>
            </a:r>
            <a:r>
              <a:rPr lang="pl-PL" sz="2400" dirty="0" err="1" smtClean="0"/>
              <a:t>Jahwe</a:t>
            </a:r>
            <a:r>
              <a:rPr lang="pl-PL" sz="2400" dirty="0" smtClean="0"/>
              <a:t> otwiera na przyszłość</a:t>
            </a:r>
            <a:br>
              <a:rPr lang="pl-PL" sz="2400" dirty="0" smtClean="0"/>
            </a:br>
            <a:r>
              <a:rPr lang="pl-PL" sz="2400" dirty="0" smtClean="0"/>
              <a:t>w. 12</a:t>
            </a:r>
            <a:r>
              <a:rPr lang="en-US" sz="2200" i="1" dirty="0" smtClean="0">
                <a:latin typeface="Bwtransh" panose="02020600050405020304" pitchFamily="18" charset="0"/>
              </a:rPr>
              <a:t> </a:t>
            </a:r>
            <a:r>
              <a:rPr lang="en-US" sz="2200" i="1" dirty="0">
                <a:latin typeface="Bwtransh" panose="02020600050405020304" pitchFamily="18" charset="0"/>
              </a:rPr>
              <a:t>´</a:t>
            </a:r>
            <a:r>
              <a:rPr lang="en-US" sz="2200" i="1" dirty="0" err="1" smtClean="0">
                <a:latin typeface="Bwtransh" panose="02020600050405020304" pitchFamily="18" charset="0"/>
              </a:rPr>
              <a:t>ehyè</a:t>
            </a:r>
            <a:r>
              <a:rPr lang="en-US" sz="2200" i="1" dirty="0" smtClean="0">
                <a:latin typeface="Bwtransh" panose="02020600050405020304" pitchFamily="18" charset="0"/>
              </a:rPr>
              <a:t> </a:t>
            </a:r>
            <a:r>
              <a:rPr lang="en-US" sz="2200" i="1" dirty="0">
                <a:latin typeface="Bwtransh" panose="02020600050405020304" pitchFamily="18" charset="0"/>
              </a:rPr>
              <a:t>`</a:t>
            </a:r>
            <a:r>
              <a:rPr lang="en-US" sz="2200" i="1" dirty="0" err="1">
                <a:latin typeface="Bwtransh" panose="02020600050405020304" pitchFamily="18" charset="0"/>
              </a:rPr>
              <a:t>immäk</a:t>
            </a:r>
            <a:r>
              <a:rPr lang="en-US" dirty="0"/>
              <a:t> </a:t>
            </a:r>
            <a:r>
              <a:rPr lang="en-US" sz="2400" dirty="0" smtClean="0"/>
              <a:t>(b</a:t>
            </a:r>
            <a:r>
              <a:rPr lang="pl-PL" sz="2400" dirty="0" err="1" smtClean="0"/>
              <a:t>ędę</a:t>
            </a:r>
            <a:r>
              <a:rPr lang="pl-PL" sz="2400" dirty="0" smtClean="0"/>
              <a:t> z tobą)</a:t>
            </a:r>
            <a:br>
              <a:rPr lang="pl-PL" sz="2400" dirty="0" smtClean="0"/>
            </a:br>
            <a:r>
              <a:rPr lang="pl-PL" sz="2400" dirty="0" smtClean="0"/>
              <a:t>w. 14 </a:t>
            </a:r>
            <a:r>
              <a:rPr lang="en-US" sz="2400" i="1" dirty="0">
                <a:latin typeface="Bwtransh" panose="02020600050405020304" pitchFamily="18" charset="0"/>
              </a:rPr>
              <a:t>´</a:t>
            </a:r>
            <a:r>
              <a:rPr lang="en-US" sz="2400" i="1" dirty="0" err="1">
                <a:latin typeface="Bwtransh" panose="02020600050405020304" pitchFamily="18" charset="0"/>
              </a:rPr>
              <a:t>ehyè</a:t>
            </a:r>
            <a:r>
              <a:rPr lang="en-US" sz="2400" i="1" dirty="0">
                <a:latin typeface="Bwtransh" panose="02020600050405020304" pitchFamily="18" charset="0"/>
              </a:rPr>
              <a:t> ´</a:t>
            </a:r>
            <a:r>
              <a:rPr lang="en-US" sz="2400" i="1" dirty="0" err="1">
                <a:latin typeface="Bwtransh" panose="02020600050405020304" pitchFamily="18" charset="0"/>
              </a:rPr>
              <a:t>ášer</a:t>
            </a:r>
            <a:r>
              <a:rPr lang="en-US" sz="2400" i="1" dirty="0">
                <a:latin typeface="Bwtransh" panose="02020600050405020304" pitchFamily="18" charset="0"/>
              </a:rPr>
              <a:t> ´</a:t>
            </a:r>
            <a:r>
              <a:rPr lang="en-US" sz="2400" i="1" dirty="0" err="1" smtClean="0">
                <a:latin typeface="Bwtransh" panose="02020600050405020304" pitchFamily="18" charset="0"/>
              </a:rPr>
              <a:t>ehyè</a:t>
            </a:r>
            <a:r>
              <a:rPr lang="pl-PL" sz="2800" dirty="0" smtClean="0"/>
              <a:t> </a:t>
            </a:r>
            <a:r>
              <a:rPr lang="pl-PL" sz="2400" dirty="0" smtClean="0"/>
              <a:t>(będę, który będę)</a:t>
            </a:r>
            <a:br>
              <a:rPr lang="pl-PL" sz="2400" dirty="0" smtClean="0"/>
            </a:br>
            <a:r>
              <a:rPr lang="pl-PL" sz="2400" dirty="0" smtClean="0"/>
              <a:t>Imię otwarte na przyszłą historię związana z ludem Bożym.</a:t>
            </a:r>
            <a:br>
              <a:rPr lang="pl-PL" sz="2400" dirty="0" smtClean="0"/>
            </a:br>
            <a:r>
              <a:rPr lang="pl-PL" sz="2400" dirty="0" smtClean="0"/>
              <a:t>Historia zweryfikuje jego zawartość.</a:t>
            </a:r>
            <a:br>
              <a:rPr lang="pl-PL" sz="2400" dirty="0" smtClean="0"/>
            </a:br>
            <a:r>
              <a:rPr lang="pl-PL" sz="2400" dirty="0" smtClean="0"/>
              <a:t>Bóg będzie zawsze bardziej.</a:t>
            </a:r>
            <a:br>
              <a:rPr lang="pl-PL" sz="2400" dirty="0" smtClean="0"/>
            </a:br>
            <a:r>
              <a:rPr lang="pl-PL" sz="2400" dirty="0" smtClean="0"/>
              <a:t>Bóg objawia się poprzez historię, wydarzenia.</a:t>
            </a:r>
            <a:br>
              <a:rPr lang="pl-PL" sz="2400" dirty="0" smtClean="0"/>
            </a:br>
            <a:r>
              <a:rPr lang="pl-PL" sz="2400" dirty="0"/>
              <a:t/>
            </a:r>
            <a:br>
              <a:rPr lang="pl-PL" sz="2400" dirty="0"/>
            </a:br>
            <a:r>
              <a:rPr lang="pl-PL" sz="2400" dirty="0" smtClean="0"/>
              <a:t>Jak jest definiowane imię w bezpośrednim kontekście następującym? </a:t>
            </a:r>
            <a:br>
              <a:rPr lang="pl-PL" sz="2400" dirty="0" smtClean="0"/>
            </a:br>
            <a:r>
              <a:rPr lang="pl-PL" sz="2400" dirty="0" err="1" smtClean="0"/>
              <a:t>Wj</a:t>
            </a:r>
            <a:r>
              <a:rPr lang="pl-PL" sz="2400" dirty="0" smtClean="0"/>
              <a:t> 20,5-6: </a:t>
            </a:r>
            <a:r>
              <a:rPr lang="pl-PL" sz="2400" dirty="0" err="1" smtClean="0"/>
              <a:t>Jahwe</a:t>
            </a:r>
            <a:r>
              <a:rPr lang="pl-PL" sz="2400" dirty="0" smtClean="0"/>
              <a:t>, który wyprowadził was z ziemi egipskiej, z domu niewoli.</a:t>
            </a:r>
            <a:br>
              <a:rPr lang="pl-PL" sz="2400" dirty="0" smtClean="0"/>
            </a:br>
            <a:r>
              <a:rPr lang="pl-PL" sz="2400" dirty="0" err="1" smtClean="0"/>
              <a:t>Jahwe</a:t>
            </a:r>
            <a:r>
              <a:rPr lang="pl-PL" sz="2400" dirty="0" smtClean="0"/>
              <a:t> – Bóg, który wyzwala, zbawia.</a:t>
            </a:r>
            <a:br>
              <a:rPr lang="pl-PL" sz="2400" dirty="0" smtClean="0"/>
            </a:br>
            <a:r>
              <a:rPr lang="pl-PL" sz="2400" dirty="0"/>
              <a:t/>
            </a:r>
            <a:br>
              <a:rPr lang="pl-PL" sz="2400" dirty="0"/>
            </a:br>
            <a:r>
              <a:rPr lang="pl-PL" sz="2400" dirty="0" smtClean="0"/>
              <a:t>„Kto wezwie imienia </a:t>
            </a:r>
            <a:r>
              <a:rPr lang="pl-PL" sz="2400" dirty="0" err="1" smtClean="0"/>
              <a:t>Jahwe</a:t>
            </a:r>
            <a:r>
              <a:rPr lang="pl-PL" sz="2400" dirty="0" smtClean="0"/>
              <a:t>, ten będzie zbawiony” (</a:t>
            </a:r>
            <a:r>
              <a:rPr lang="pl-PL" sz="2400" dirty="0" err="1" smtClean="0"/>
              <a:t>Jl</a:t>
            </a:r>
            <a:r>
              <a:rPr lang="pl-PL" sz="2400" dirty="0" smtClean="0"/>
              <a:t> 3,5)</a:t>
            </a:r>
            <a:endParaRPr lang="pl-PL" sz="2400" dirty="0"/>
          </a:p>
        </p:txBody>
      </p:sp>
    </p:spTree>
    <p:extLst>
      <p:ext uri="{BB962C8B-B14F-4D97-AF65-F5344CB8AC3E}">
        <p14:creationId xmlns:p14="http://schemas.microsoft.com/office/powerpoint/2010/main" val="376832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404664"/>
            <a:ext cx="8964488" cy="6264696"/>
          </a:xfrm>
        </p:spPr>
        <p:txBody>
          <a:bodyPr>
            <a:noAutofit/>
          </a:bodyPr>
          <a:lstStyle/>
          <a:p>
            <a:pPr marL="0" indent="0">
              <a:spcBef>
                <a:spcPts val="0"/>
              </a:spcBef>
              <a:buNone/>
            </a:pPr>
            <a:r>
              <a:rPr lang="pl-PL" sz="2400" dirty="0" smtClean="0"/>
              <a:t>Gatunek literacki</a:t>
            </a:r>
          </a:p>
          <a:p>
            <a:pPr marL="0" indent="0">
              <a:spcBef>
                <a:spcPts val="0"/>
              </a:spcBef>
              <a:buNone/>
            </a:pPr>
            <a:endParaRPr lang="pl-PL" sz="2400" dirty="0"/>
          </a:p>
          <a:p>
            <a:pPr marL="457200" indent="-457200">
              <a:spcBef>
                <a:spcPts val="0"/>
              </a:spcBef>
              <a:buAutoNum type="alphaLcParenR"/>
            </a:pPr>
            <a:r>
              <a:rPr lang="pl-PL" sz="2400" dirty="0" smtClean="0"/>
              <a:t>Opowiadanie o teofanii Boga</a:t>
            </a:r>
          </a:p>
          <a:p>
            <a:pPr marL="0" indent="0">
              <a:spcBef>
                <a:spcPts val="0"/>
              </a:spcBef>
              <a:buNone/>
            </a:pPr>
            <a:r>
              <a:rPr lang="pl-PL" sz="2400" dirty="0" smtClean="0"/>
              <a:t>H. </a:t>
            </a:r>
            <a:r>
              <a:rPr lang="pl-PL" sz="2400" dirty="0" err="1" smtClean="0"/>
              <a:t>Gressmann</a:t>
            </a:r>
            <a:r>
              <a:rPr lang="pl-PL" sz="2400" dirty="0" smtClean="0"/>
              <a:t> – saga mitologiczno-kultyczna – legitymizacja miejsca świętego</a:t>
            </a:r>
          </a:p>
          <a:p>
            <a:pPr marL="0" indent="0">
              <a:spcBef>
                <a:spcPts val="0"/>
              </a:spcBef>
              <a:buNone/>
            </a:pPr>
            <a:r>
              <a:rPr lang="pl-PL" sz="2400" dirty="0" smtClean="0"/>
              <a:t>Mojżesz jako model dla Izraelitów wchodzących do sanktuarium – gotowość na przyjęcie słowa objawienia</a:t>
            </a:r>
          </a:p>
          <a:p>
            <a:pPr marL="0" indent="0">
              <a:spcBef>
                <a:spcPts val="0"/>
              </a:spcBef>
              <a:buNone/>
            </a:pPr>
            <a:endParaRPr lang="pl-PL" sz="2400" dirty="0"/>
          </a:p>
          <a:p>
            <a:pPr marL="0" indent="0">
              <a:spcBef>
                <a:spcPts val="0"/>
              </a:spcBef>
              <a:buNone/>
            </a:pPr>
            <a:r>
              <a:rPr lang="pl-PL" sz="2400" dirty="0" smtClean="0"/>
              <a:t>b) Opowiadanie o powołaniu prorockim</a:t>
            </a:r>
          </a:p>
          <a:p>
            <a:pPr marL="0" indent="0">
              <a:spcBef>
                <a:spcPts val="0"/>
              </a:spcBef>
              <a:buNone/>
            </a:pPr>
            <a:r>
              <a:rPr lang="pl-PL" sz="2400" dirty="0" smtClean="0"/>
              <a:t>Klasyka gatunku.</a:t>
            </a:r>
          </a:p>
          <a:p>
            <a:pPr marL="0" indent="0">
              <a:spcBef>
                <a:spcPts val="0"/>
              </a:spcBef>
              <a:buNone/>
            </a:pPr>
            <a:r>
              <a:rPr lang="pl-PL" sz="2400" dirty="0" smtClean="0"/>
              <a:t>Rozbudowany fragment o wkroczeniu Boga w życie Mojżesza – tu rzeczywiście etiologia o miejscu świętym</a:t>
            </a:r>
            <a:endParaRPr lang="pl-PL" sz="2400" dirty="0"/>
          </a:p>
        </p:txBody>
      </p:sp>
      <p:sp>
        <p:nvSpPr>
          <p:cNvPr id="4" name="Prostokąt 3"/>
          <p:cNvSpPr/>
          <p:nvPr/>
        </p:nvSpPr>
        <p:spPr>
          <a:xfrm>
            <a:off x="251520" y="260649"/>
            <a:ext cx="8280920" cy="1354217"/>
          </a:xfrm>
          <a:prstGeom prst="rect">
            <a:avLst/>
          </a:prstGeom>
        </p:spPr>
        <p:txBody>
          <a:bodyPr wrap="square">
            <a:spAutoFit/>
          </a:bodyPr>
          <a:lstStyle/>
          <a:p>
            <a:endParaRPr lang="pl-PL" sz="2800" dirty="0" smtClean="0"/>
          </a:p>
          <a:p>
            <a:r>
              <a:rPr lang="pl-PL" dirty="0" smtClean="0"/>
              <a:t/>
            </a:r>
            <a:br>
              <a:rPr lang="pl-PL" dirty="0" smtClean="0"/>
            </a:br>
            <a:r>
              <a:rPr lang="pl-PL" dirty="0" smtClean="0"/>
              <a:t/>
            </a:r>
            <a:br>
              <a:rPr lang="pl-PL" dirty="0" smtClean="0"/>
            </a:b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404664"/>
            <a:ext cx="8964488" cy="6264696"/>
          </a:xfrm>
        </p:spPr>
        <p:txBody>
          <a:bodyPr>
            <a:noAutofit/>
          </a:bodyPr>
          <a:lstStyle/>
          <a:p>
            <a:pPr marL="0" indent="0">
              <a:spcBef>
                <a:spcPts val="0"/>
              </a:spcBef>
              <a:buNone/>
            </a:pPr>
            <a:r>
              <a:rPr lang="pl-PL" sz="2400" dirty="0" smtClean="0"/>
              <a:t>Symbolika narracji</a:t>
            </a:r>
            <a:endParaRPr lang="pl-PL" sz="2400" dirty="0"/>
          </a:p>
          <a:p>
            <a:pPr marL="457200" indent="-457200">
              <a:spcBef>
                <a:spcPts val="0"/>
              </a:spcBef>
              <a:buAutoNum type="alphaLcParenR"/>
            </a:pPr>
            <a:r>
              <a:rPr lang="pl-PL" sz="2400" dirty="0" smtClean="0"/>
              <a:t>Anioł </a:t>
            </a:r>
            <a:r>
              <a:rPr lang="pl-PL" sz="2400" dirty="0" err="1" smtClean="0"/>
              <a:t>Jahwe</a:t>
            </a:r>
            <a:endParaRPr lang="pl-PL" sz="2400" dirty="0"/>
          </a:p>
          <a:p>
            <a:pPr marL="0" indent="0">
              <a:spcBef>
                <a:spcPts val="0"/>
              </a:spcBef>
              <a:buNone/>
            </a:pPr>
            <a:r>
              <a:rPr lang="pl-PL" sz="2400" dirty="0" smtClean="0"/>
              <a:t>w. 2 – ukazuje się w krzewie anioł </a:t>
            </a:r>
            <a:r>
              <a:rPr lang="en-US" sz="2400" dirty="0" smtClean="0"/>
              <a:t>(</a:t>
            </a:r>
            <a:r>
              <a:rPr lang="en-US" sz="2200" i="1" dirty="0" err="1">
                <a:latin typeface="Bwtransh" panose="02020600050405020304" pitchFamily="18" charset="0"/>
              </a:rPr>
              <a:t>mal´ak</a:t>
            </a:r>
            <a:r>
              <a:rPr lang="en-US" sz="2200" i="1" dirty="0">
                <a:latin typeface="Bwtransh" panose="02020600050405020304" pitchFamily="18" charset="0"/>
              </a:rPr>
              <a:t> </a:t>
            </a:r>
            <a:r>
              <a:rPr lang="en-US" sz="2200" i="1" dirty="0" err="1" smtClean="0">
                <a:latin typeface="Bwtransh" panose="02020600050405020304" pitchFamily="18" charset="0"/>
              </a:rPr>
              <a:t>yhwh</a:t>
            </a:r>
            <a:r>
              <a:rPr lang="en-US" sz="2400" dirty="0" smtClean="0"/>
              <a:t>)</a:t>
            </a:r>
            <a:r>
              <a:rPr lang="pl-PL" sz="2400" dirty="0" smtClean="0"/>
              <a:t> </a:t>
            </a:r>
            <a:endParaRPr lang="en-US" sz="2400" dirty="0" smtClean="0"/>
          </a:p>
          <a:p>
            <a:pPr marL="0" indent="0">
              <a:spcBef>
                <a:spcPts val="0"/>
              </a:spcBef>
              <a:buNone/>
            </a:pPr>
            <a:r>
              <a:rPr lang="en-US" sz="2400" dirty="0" smtClean="0"/>
              <a:t>w. 4 – </a:t>
            </a:r>
            <a:r>
              <a:rPr lang="en-US" sz="2400" dirty="0" err="1" smtClean="0"/>
              <a:t>sam</a:t>
            </a:r>
            <a:r>
              <a:rPr lang="en-US" sz="2400" dirty="0" smtClean="0"/>
              <a:t> </a:t>
            </a:r>
            <a:r>
              <a:rPr lang="en-US" sz="2400" dirty="0" err="1" smtClean="0"/>
              <a:t>Jahwe</a:t>
            </a:r>
            <a:r>
              <a:rPr lang="en-US" sz="2400" dirty="0" smtClean="0"/>
              <a:t> wo</a:t>
            </a:r>
            <a:r>
              <a:rPr lang="pl-PL" sz="2400" dirty="0" err="1" smtClean="0"/>
              <a:t>ła</a:t>
            </a:r>
            <a:r>
              <a:rPr lang="pl-PL" sz="2400" dirty="0" smtClean="0"/>
              <a:t> z krzewu</a:t>
            </a:r>
          </a:p>
          <a:p>
            <a:pPr marL="0" indent="0">
              <a:spcBef>
                <a:spcPts val="0"/>
              </a:spcBef>
              <a:buNone/>
            </a:pPr>
            <a:r>
              <a:rPr lang="pl-PL" sz="2400" dirty="0" smtClean="0"/>
              <a:t>Anioł jako widzialna manifestacja Boga – to tłumaczy możliwość pomieszania anioła i Boga (por. Rdz 16,1.13; 22,11-12)</a:t>
            </a:r>
          </a:p>
          <a:p>
            <a:pPr marL="0" indent="0">
              <a:spcBef>
                <a:spcPts val="0"/>
              </a:spcBef>
              <a:buNone/>
            </a:pPr>
            <a:r>
              <a:rPr lang="pl-PL" sz="2400" dirty="0" smtClean="0"/>
              <a:t>To tłumaczy anonimowość anioła, co wynika z quasi identyfikacji między </a:t>
            </a:r>
            <a:r>
              <a:rPr lang="pl-PL" sz="2400" dirty="0" err="1" smtClean="0"/>
              <a:t>Jahwe</a:t>
            </a:r>
            <a:r>
              <a:rPr lang="pl-PL" sz="2400" dirty="0" smtClean="0"/>
              <a:t> i Jego posłańcem.</a:t>
            </a:r>
          </a:p>
          <a:p>
            <a:pPr marL="0" indent="0">
              <a:spcBef>
                <a:spcPts val="0"/>
              </a:spcBef>
              <a:buNone/>
            </a:pPr>
            <a:r>
              <a:rPr lang="pl-PL" sz="2400" dirty="0" smtClean="0"/>
              <a:t>Dlaczego postać anioła w opowiadaniu?</a:t>
            </a:r>
          </a:p>
          <a:p>
            <a:pPr>
              <a:spcBef>
                <a:spcPts val="0"/>
              </a:spcBef>
            </a:pPr>
            <a:r>
              <a:rPr lang="pl-PL" sz="2400" dirty="0" smtClean="0"/>
              <a:t>Wczesny przykład tendencji judaizmu unikania bezpośredniego odniesienia do Boga, szczególnie Jego fizycznej manifestacji</a:t>
            </a:r>
          </a:p>
          <a:p>
            <a:pPr>
              <a:spcBef>
                <a:spcPts val="0"/>
              </a:spcBef>
            </a:pPr>
            <a:r>
              <a:rPr lang="pl-PL" sz="2400" dirty="0" smtClean="0"/>
              <a:t>Starożytny Bliski Wschód – bogowie posługują niższymi bóstwami jako swymi posłańcami</a:t>
            </a:r>
            <a:br>
              <a:rPr lang="pl-PL" sz="2400" dirty="0" smtClean="0"/>
            </a:br>
            <a:r>
              <a:rPr lang="pl-PL" sz="2400" dirty="0" smtClean="0"/>
              <a:t>Izrael – monoteizm – absorbcja anioła w jedynego Boga</a:t>
            </a:r>
          </a:p>
          <a:p>
            <a:pPr>
              <a:spcBef>
                <a:spcPts val="0"/>
              </a:spcBef>
            </a:pPr>
            <a:r>
              <a:rPr lang="pl-PL" sz="2400" dirty="0" smtClean="0"/>
              <a:t>Późny judaizm – podmiotowość aniołów; ich imiona zawierają końcówkę –el – ślad wcześniejszej identyfikacji z Bogiem (rafa-el; </a:t>
            </a:r>
            <a:r>
              <a:rPr lang="pl-PL" sz="2400" dirty="0" err="1" smtClean="0"/>
              <a:t>gabri</a:t>
            </a:r>
            <a:r>
              <a:rPr lang="pl-PL" sz="2400" dirty="0" smtClean="0"/>
              <a:t>-el)</a:t>
            </a:r>
            <a:endParaRPr lang="pl-PL" sz="2400" dirty="0"/>
          </a:p>
          <a:p>
            <a:pPr marL="0" indent="0">
              <a:spcBef>
                <a:spcPts val="0"/>
              </a:spcBef>
              <a:buNone/>
            </a:pPr>
            <a:endParaRPr lang="pl-PL" dirty="0"/>
          </a:p>
        </p:txBody>
      </p:sp>
      <p:sp>
        <p:nvSpPr>
          <p:cNvPr id="4" name="Prostokąt 3"/>
          <p:cNvSpPr/>
          <p:nvPr/>
        </p:nvSpPr>
        <p:spPr>
          <a:xfrm>
            <a:off x="251520" y="260649"/>
            <a:ext cx="8280920" cy="1354217"/>
          </a:xfrm>
          <a:prstGeom prst="rect">
            <a:avLst/>
          </a:prstGeom>
        </p:spPr>
        <p:txBody>
          <a:bodyPr wrap="square">
            <a:spAutoFit/>
          </a:bodyPr>
          <a:lstStyle/>
          <a:p>
            <a:endParaRPr lang="pl-PL" sz="2800" dirty="0" smtClean="0"/>
          </a:p>
          <a:p>
            <a:r>
              <a:rPr lang="pl-PL" dirty="0" smtClean="0"/>
              <a:t/>
            </a:r>
            <a:br>
              <a:rPr lang="pl-PL" dirty="0" smtClean="0"/>
            </a:br>
            <a:r>
              <a:rPr lang="pl-PL" dirty="0" smtClean="0"/>
              <a:t/>
            </a:r>
            <a:br>
              <a:rPr lang="pl-PL" dirty="0" smtClean="0"/>
            </a:br>
            <a:endParaRPr lang="pl-PL" dirty="0"/>
          </a:p>
        </p:txBody>
      </p:sp>
    </p:spTree>
    <p:extLst>
      <p:ext uri="{BB962C8B-B14F-4D97-AF65-F5344CB8AC3E}">
        <p14:creationId xmlns:p14="http://schemas.microsoft.com/office/powerpoint/2010/main" val="39215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404664"/>
            <a:ext cx="8964488" cy="6264696"/>
          </a:xfrm>
        </p:spPr>
        <p:txBody>
          <a:bodyPr>
            <a:noAutofit/>
          </a:bodyPr>
          <a:lstStyle/>
          <a:p>
            <a:pPr marL="0" indent="0">
              <a:spcBef>
                <a:spcPts val="0"/>
              </a:spcBef>
              <a:buNone/>
            </a:pPr>
            <a:r>
              <a:rPr lang="pl-PL" sz="2400" dirty="0" smtClean="0"/>
              <a:t>b) Krzew (</a:t>
            </a:r>
            <a:r>
              <a:rPr lang="en-US" sz="2200" i="1" dirty="0" err="1" smtClean="0">
                <a:latin typeface="Bwtransh" panose="02020600050405020304" pitchFamily="18" charset="0"/>
              </a:rPr>
              <a:t>sünè</a:t>
            </a:r>
            <a:r>
              <a:rPr lang="pl-PL" sz="2400" dirty="0" smtClean="0"/>
              <a:t>)</a:t>
            </a:r>
            <a:endParaRPr lang="en-US" sz="2400" dirty="0"/>
          </a:p>
          <a:p>
            <a:pPr marL="0" indent="0">
              <a:spcBef>
                <a:spcPts val="0"/>
              </a:spcBef>
              <a:buNone/>
            </a:pPr>
            <a:r>
              <a:rPr lang="en-US" sz="2400" dirty="0" err="1" smtClean="0"/>
              <a:t>Wyst</a:t>
            </a:r>
            <a:r>
              <a:rPr lang="pl-PL" sz="2400" dirty="0" err="1" smtClean="0"/>
              <a:t>ępuje</a:t>
            </a:r>
            <a:r>
              <a:rPr lang="pl-PL" sz="2400" dirty="0" smtClean="0"/>
              <a:t> jeszcze w </a:t>
            </a:r>
            <a:r>
              <a:rPr lang="pl-PL" sz="2400" dirty="0" err="1" smtClean="0"/>
              <a:t>Pwt</a:t>
            </a:r>
            <a:r>
              <a:rPr lang="pl-PL" sz="2400" dirty="0" smtClean="0"/>
              <a:t> 33,16.</a:t>
            </a:r>
          </a:p>
          <a:p>
            <a:pPr marL="0" indent="0">
              <a:spcBef>
                <a:spcPts val="0"/>
              </a:spcBef>
              <a:buNone/>
            </a:pPr>
            <a:endParaRPr lang="pl-PL" sz="2400" dirty="0" smtClean="0"/>
          </a:p>
          <a:p>
            <a:pPr marL="0" indent="0">
              <a:spcBef>
                <a:spcPts val="0"/>
              </a:spcBef>
              <a:buNone/>
            </a:pPr>
            <a:r>
              <a:rPr lang="pl-PL" sz="2400" dirty="0" smtClean="0"/>
              <a:t>Aram. </a:t>
            </a:r>
            <a:r>
              <a:rPr lang="pl-PL" sz="2400" dirty="0" err="1"/>
              <a:t>s</a:t>
            </a:r>
            <a:r>
              <a:rPr lang="pl-PL" sz="2400" dirty="0" err="1" smtClean="0"/>
              <a:t>anya</a:t>
            </a:r>
            <a:r>
              <a:rPr lang="pl-PL" sz="2400" dirty="0" smtClean="0"/>
              <a:t>’ – roślina iglasta</a:t>
            </a:r>
          </a:p>
          <a:p>
            <a:pPr marL="0" indent="0">
              <a:spcBef>
                <a:spcPts val="0"/>
              </a:spcBef>
              <a:buNone/>
            </a:pPr>
            <a:r>
              <a:rPr lang="pl-PL" sz="2400" dirty="0" smtClean="0"/>
              <a:t>Dzisiaj na terenie klasztoru Świętej Katarzyny pokazywana jeżyna krwista </a:t>
            </a:r>
            <a:r>
              <a:rPr lang="pl-PL" sz="2400" dirty="0"/>
              <a:t>(</a:t>
            </a:r>
            <a:r>
              <a:rPr lang="pl-PL" sz="2400" i="1" dirty="0" err="1"/>
              <a:t>Rubus</a:t>
            </a:r>
            <a:r>
              <a:rPr lang="pl-PL" sz="2400" i="1" dirty="0"/>
              <a:t> </a:t>
            </a:r>
            <a:r>
              <a:rPr lang="pl-PL" sz="2400" i="1" dirty="0" err="1"/>
              <a:t>sanctus</a:t>
            </a:r>
            <a:r>
              <a:rPr lang="pl-PL" sz="2400" dirty="0"/>
              <a:t>), która w czasie kwitnienia obsypana jest różowo-krwistymi </a:t>
            </a:r>
            <a:r>
              <a:rPr lang="pl-PL" sz="2400" dirty="0" smtClean="0"/>
              <a:t>kwiatami.</a:t>
            </a:r>
          </a:p>
          <a:p>
            <a:pPr marL="0" indent="0">
              <a:spcBef>
                <a:spcPts val="0"/>
              </a:spcBef>
              <a:buNone/>
            </a:pPr>
            <a:endParaRPr lang="pl-PL" sz="2400" dirty="0"/>
          </a:p>
          <a:p>
            <a:pPr>
              <a:spcBef>
                <a:spcPts val="0"/>
              </a:spcBef>
            </a:pPr>
            <a:r>
              <a:rPr lang="pl-PL" sz="2400" dirty="0"/>
              <a:t>ś</a:t>
            </a:r>
            <a:r>
              <a:rPr lang="pl-PL" sz="2400" dirty="0" smtClean="0"/>
              <a:t>więte drzewa – </a:t>
            </a:r>
            <a:r>
              <a:rPr lang="pl-PL" sz="2400" dirty="0" err="1" smtClean="0"/>
              <a:t>aszery</a:t>
            </a:r>
            <a:endParaRPr lang="pl-PL" sz="2400" dirty="0" smtClean="0"/>
          </a:p>
          <a:p>
            <a:pPr>
              <a:spcBef>
                <a:spcPts val="0"/>
              </a:spcBef>
            </a:pPr>
            <a:r>
              <a:rPr lang="pl-PL" sz="2400" dirty="0" smtClean="0"/>
              <a:t>Synaj – </a:t>
            </a:r>
            <a:r>
              <a:rPr lang="pl-PL" sz="2400" dirty="0" err="1" smtClean="0"/>
              <a:t>seneh</a:t>
            </a:r>
            <a:endParaRPr lang="pl-PL" sz="2400" dirty="0" smtClean="0"/>
          </a:p>
          <a:p>
            <a:pPr>
              <a:spcBef>
                <a:spcPts val="0"/>
              </a:spcBef>
            </a:pPr>
            <a:r>
              <a:rPr lang="pl-PL" sz="2400" dirty="0" smtClean="0"/>
              <a:t>Krzew reprezentuje Izrael niespalony w ogniu opresji egipskiej</a:t>
            </a:r>
            <a:br>
              <a:rPr lang="pl-PL" sz="2400" dirty="0" smtClean="0"/>
            </a:br>
            <a:r>
              <a:rPr lang="pl-PL" sz="2400" dirty="0" err="1" smtClean="0"/>
              <a:t>Pwt</a:t>
            </a:r>
            <a:r>
              <a:rPr lang="pl-PL" sz="2400" dirty="0" smtClean="0"/>
              <a:t> 4,20 – Egipt jako piec do topienia żelaza</a:t>
            </a:r>
          </a:p>
          <a:p>
            <a:pPr>
              <a:spcBef>
                <a:spcPts val="0"/>
              </a:spcBef>
            </a:pPr>
            <a:r>
              <a:rPr lang="pl-PL" sz="2400" dirty="0" smtClean="0"/>
              <a:t>Kontekst stworzenia – nowy początek krzew płonie, ale nie spala się – zapowiedź kolejnych znaków, cudów</a:t>
            </a:r>
          </a:p>
          <a:p>
            <a:pPr>
              <a:spcBef>
                <a:spcPts val="0"/>
              </a:spcBef>
            </a:pPr>
            <a:endParaRPr lang="pl-PL" sz="2400" dirty="0"/>
          </a:p>
          <a:p>
            <a:pPr marL="0" indent="0">
              <a:spcBef>
                <a:spcPts val="0"/>
              </a:spcBef>
              <a:buNone/>
            </a:pPr>
            <a:r>
              <a:rPr lang="pl-PL" sz="2400" dirty="0" smtClean="0"/>
              <a:t>Symbolika ognia – transcendencja Boga – nieokreśloność; sąd, oczyszczenie; ciepło – życie </a:t>
            </a:r>
          </a:p>
          <a:p>
            <a:pPr marL="0" indent="0">
              <a:spcBef>
                <a:spcPts val="0"/>
              </a:spcBef>
              <a:buNone/>
            </a:pPr>
            <a:endParaRPr lang="pl-PL" sz="2400" dirty="0" smtClean="0"/>
          </a:p>
        </p:txBody>
      </p:sp>
      <p:sp>
        <p:nvSpPr>
          <p:cNvPr id="4" name="Prostokąt 3"/>
          <p:cNvSpPr/>
          <p:nvPr/>
        </p:nvSpPr>
        <p:spPr>
          <a:xfrm>
            <a:off x="251520" y="260649"/>
            <a:ext cx="8280920" cy="1354217"/>
          </a:xfrm>
          <a:prstGeom prst="rect">
            <a:avLst/>
          </a:prstGeom>
        </p:spPr>
        <p:txBody>
          <a:bodyPr wrap="square">
            <a:spAutoFit/>
          </a:bodyPr>
          <a:lstStyle/>
          <a:p>
            <a:endParaRPr lang="pl-PL" sz="2800" dirty="0" smtClean="0"/>
          </a:p>
          <a:p>
            <a:r>
              <a:rPr lang="pl-PL" dirty="0" smtClean="0"/>
              <a:t/>
            </a:r>
            <a:br>
              <a:rPr lang="pl-PL" dirty="0" smtClean="0"/>
            </a:br>
            <a:r>
              <a:rPr lang="pl-PL" dirty="0" smtClean="0"/>
              <a:t/>
            </a:r>
            <a:br>
              <a:rPr lang="pl-PL" dirty="0" smtClean="0"/>
            </a:br>
            <a:endParaRPr lang="pl-PL" dirty="0"/>
          </a:p>
        </p:txBody>
      </p:sp>
    </p:spTree>
    <p:extLst>
      <p:ext uri="{BB962C8B-B14F-4D97-AF65-F5344CB8AC3E}">
        <p14:creationId xmlns:p14="http://schemas.microsoft.com/office/powerpoint/2010/main" val="219892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ymbol zastępczy zawartości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388" y="1127248"/>
            <a:ext cx="8713787" cy="489242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640960" cy="6322714"/>
          </a:xfrm>
        </p:spPr>
        <p:txBody>
          <a:bodyPr>
            <a:normAutofit/>
          </a:bodyPr>
          <a:lstStyle/>
          <a:p>
            <a:pPr algn="l"/>
            <a:r>
              <a:rPr lang="pl-PL" sz="2400" dirty="0" smtClean="0"/>
              <a:t>Kontekst powołania</a:t>
            </a:r>
            <a:br>
              <a:rPr lang="pl-PL" sz="2400" dirty="0" smtClean="0"/>
            </a:br>
            <a:r>
              <a:rPr lang="pl-PL" sz="2400" dirty="0" smtClean="0"/>
              <a:t>Tradycja żydowska – życie Mojżesza dzieli się na trzy równe części po 40 lat</a:t>
            </a:r>
            <a:br>
              <a:rPr lang="pl-PL" sz="2400" dirty="0" smtClean="0"/>
            </a:br>
            <a:r>
              <a:rPr lang="pl-PL" sz="2400" dirty="0" smtClean="0"/>
              <a:t>40 lat na dworze faraona</a:t>
            </a:r>
            <a:br>
              <a:rPr lang="pl-PL" sz="2400" dirty="0" smtClean="0"/>
            </a:br>
            <a:r>
              <a:rPr lang="pl-PL" sz="2400" dirty="0" smtClean="0"/>
              <a:t>40 lat na pustyni u </a:t>
            </a:r>
            <a:r>
              <a:rPr lang="pl-PL" sz="2400" dirty="0" err="1" smtClean="0"/>
              <a:t>Jetry</a:t>
            </a:r>
            <a:r>
              <a:rPr lang="pl-PL" sz="2400" dirty="0" smtClean="0"/>
              <a:t/>
            </a:r>
            <a:br>
              <a:rPr lang="pl-PL" sz="2400" dirty="0" smtClean="0"/>
            </a:br>
            <a:r>
              <a:rPr lang="pl-PL" sz="2400" dirty="0" smtClean="0"/>
              <a:t>40 lat na pustyni z Izraelem</a:t>
            </a:r>
            <a:br>
              <a:rPr lang="pl-PL" sz="2400" dirty="0" smtClean="0"/>
            </a:br>
            <a:r>
              <a:rPr lang="pl-PL" sz="2400" dirty="0"/>
              <a:t/>
            </a:r>
            <a:br>
              <a:rPr lang="pl-PL" sz="2400" dirty="0"/>
            </a:br>
            <a:r>
              <a:rPr lang="pl-PL" sz="2400" dirty="0" smtClean="0"/>
              <a:t>Człowiek dojrzały, doświadczony, znak smak porażki (nieudana próba ratowania swoich). </a:t>
            </a:r>
            <a:br>
              <a:rPr lang="pl-PL" sz="2400" dirty="0" smtClean="0"/>
            </a:br>
            <a:r>
              <a:rPr lang="pl-PL" sz="2400" dirty="0" smtClean="0"/>
              <a:t>Obecnie wiedzie spokojne życie, wolny od porywczości, spontaniczności</a:t>
            </a:r>
            <a:br>
              <a:rPr lang="pl-PL" sz="2400" dirty="0" smtClean="0"/>
            </a:br>
            <a:r>
              <a:rPr lang="pl-PL" sz="2400" dirty="0" smtClean="0"/>
              <a:t>Wolny od iluzji co do siebie.</a:t>
            </a:r>
            <a:br>
              <a:rPr lang="pl-PL" sz="2400" dirty="0" smtClean="0"/>
            </a:br>
            <a:r>
              <a:rPr lang="pl-PL" sz="2400" dirty="0" smtClean="0"/>
              <a:t>Odrzucony przez swój lud.</a:t>
            </a:r>
            <a:br>
              <a:rPr lang="pl-PL" sz="2400" dirty="0" smtClean="0"/>
            </a:br>
            <a:r>
              <a:rPr lang="pl-PL" sz="2400" dirty="0" smtClean="0"/>
              <a:t/>
            </a:r>
            <a:br>
              <a:rPr lang="pl-PL" sz="2400" dirty="0" smtClean="0"/>
            </a:br>
            <a:endParaRPr lang="pl-P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50706"/>
          </a:xfrm>
        </p:spPr>
        <p:txBody>
          <a:bodyPr anchor="t">
            <a:normAutofit fontScale="90000"/>
          </a:bodyPr>
          <a:lstStyle/>
          <a:p>
            <a:pPr algn="l">
              <a:spcBef>
                <a:spcPts val="0"/>
              </a:spcBef>
            </a:pPr>
            <a:r>
              <a:rPr lang="pl-PL" sz="2600" dirty="0" smtClean="0"/>
              <a:t>Wiara – „widzieć” – zdziwienie (ww. 2-7)</a:t>
            </a:r>
            <a:br>
              <a:rPr lang="pl-PL" sz="2600" dirty="0" smtClean="0"/>
            </a:br>
            <a:r>
              <a:rPr lang="pl-PL" sz="2600" dirty="0" smtClean="0"/>
              <a:t>Bóg daje się zobaczyć, ale Mojżesz widzi tylko krzew.</a:t>
            </a:r>
            <a:br>
              <a:rPr lang="pl-PL" sz="2600" dirty="0" smtClean="0"/>
            </a:br>
            <a:r>
              <a:rPr lang="pl-PL" sz="2600" dirty="0" smtClean="0"/>
              <a:t>Chce zrozumieć to, co widzi (w. 3).</a:t>
            </a:r>
            <a:br>
              <a:rPr lang="pl-PL" sz="2600" dirty="0" smtClean="0"/>
            </a:br>
            <a:r>
              <a:rPr lang="pl-PL" sz="2600" dirty="0" smtClean="0"/>
              <a:t>Człowiek, który umie się zadziwić, ma śmiałość stawiać pytania.</a:t>
            </a:r>
            <a:br>
              <a:rPr lang="pl-PL" sz="2600" dirty="0" smtClean="0"/>
            </a:br>
            <a:r>
              <a:rPr lang="pl-PL" sz="2600" dirty="0" smtClean="0"/>
              <a:t>Przeciwieństwo tych, którzy patrzą bez widzenia.</a:t>
            </a:r>
            <a:br>
              <a:rPr lang="pl-PL" sz="2600" dirty="0" smtClean="0"/>
            </a:br>
            <a:r>
              <a:rPr lang="pl-PL" sz="2600" dirty="0"/>
              <a:t/>
            </a:r>
            <a:br>
              <a:rPr lang="pl-PL" sz="2600" dirty="0"/>
            </a:br>
            <a:r>
              <a:rPr lang="pl-PL" sz="2600" dirty="0" smtClean="0"/>
              <a:t>„Podejdę, żeby się przyjrzeć temu wielkiemu widzeniu” (w. 3)</a:t>
            </a:r>
            <a:br>
              <a:rPr lang="pl-PL" sz="2600" dirty="0" smtClean="0"/>
            </a:br>
            <a:r>
              <a:rPr lang="en-US" sz="2600" dirty="0" err="1" smtClean="0"/>
              <a:t>podej</a:t>
            </a:r>
            <a:r>
              <a:rPr lang="pl-PL" sz="2600" dirty="0" err="1" smtClean="0"/>
              <a:t>ść</a:t>
            </a:r>
            <a:r>
              <a:rPr lang="pl-PL" sz="2600" dirty="0" smtClean="0"/>
              <a:t> (</a:t>
            </a:r>
            <a:r>
              <a:rPr lang="pl-PL" sz="2200" i="1" dirty="0" smtClean="0"/>
              <a:t>s</a:t>
            </a:r>
            <a:r>
              <a:rPr lang="en-US" sz="2200" i="1" dirty="0" smtClean="0">
                <a:latin typeface="Bwtransh" panose="02020600050405020304" pitchFamily="18" charset="0"/>
              </a:rPr>
              <a:t>û</a:t>
            </a:r>
            <a:r>
              <a:rPr lang="pl-PL" sz="2200" i="1" dirty="0" smtClean="0"/>
              <a:t>r</a:t>
            </a:r>
            <a:r>
              <a:rPr lang="pl-PL" sz="2600" dirty="0" smtClean="0"/>
              <a:t>) – to nie zwykłe „podejście” – „odejść, zrobić okrążenie”</a:t>
            </a:r>
            <a:br>
              <a:rPr lang="pl-PL" sz="2600" dirty="0" smtClean="0"/>
            </a:br>
            <a:r>
              <a:rPr lang="pl-PL" sz="2600" dirty="0" smtClean="0"/>
              <a:t>góra </a:t>
            </a:r>
            <a:r>
              <a:rPr lang="pl-PL" sz="2600" dirty="0" err="1" smtClean="0"/>
              <a:t>Horeb</a:t>
            </a:r>
            <a:r>
              <a:rPr lang="pl-PL" sz="2600" dirty="0" smtClean="0"/>
              <a:t> – tarasy</a:t>
            </a:r>
            <a:br>
              <a:rPr lang="pl-PL" sz="2600" dirty="0" smtClean="0"/>
            </a:br>
            <a:r>
              <a:rPr lang="pl-PL" sz="2600" dirty="0" smtClean="0"/>
              <a:t>musi zostawić trzodę, porzucić drogę, kluczyć, wspinać się, by zobaczyć krzew</a:t>
            </a:r>
            <a:br>
              <a:rPr lang="pl-PL" sz="2600" dirty="0" smtClean="0"/>
            </a:br>
            <a:r>
              <a:rPr lang="pl-PL" sz="2600" dirty="0" smtClean="0"/>
              <a:t>wiara – ryzyko, gotowość do wysiłku</a:t>
            </a:r>
            <a:br>
              <a:rPr lang="pl-PL" sz="2600" dirty="0" smtClean="0"/>
            </a:br>
            <a:r>
              <a:rPr lang="pl-PL" sz="2600" dirty="0"/>
              <a:t/>
            </a:r>
            <a:br>
              <a:rPr lang="pl-PL" sz="2600" dirty="0"/>
            </a:br>
            <a:r>
              <a:rPr lang="pl-PL" sz="2600" dirty="0" smtClean="0"/>
              <a:t>Dlaczego? – pytanie, od którego pochodzą wszystkie inne</a:t>
            </a:r>
            <a:br>
              <a:rPr lang="pl-PL" sz="2600" dirty="0" smtClean="0"/>
            </a:br>
            <a:r>
              <a:rPr lang="pl-PL" sz="2600" dirty="0" smtClean="0"/>
              <a:t>pewne pytania, na które nie potrafimy odpowiedź, towarzyszą nam przez całe życie, musimy z nimi żyć</a:t>
            </a:r>
            <a:br>
              <a:rPr lang="pl-PL" sz="2600" dirty="0" smtClean="0"/>
            </a:br>
            <a:r>
              <a:rPr lang="pl-PL" sz="2600" dirty="0" smtClean="0"/>
              <a:t>odwaga pytania o prawdę – gotowość porzucenia tego, co się zna</a:t>
            </a:r>
            <a:br>
              <a:rPr lang="pl-PL" sz="2600" dirty="0" smtClean="0"/>
            </a:br>
            <a:r>
              <a:rPr lang="pl-PL" sz="2600" dirty="0"/>
              <a:t/>
            </a:r>
            <a:br>
              <a:rPr lang="pl-PL" sz="2600" dirty="0"/>
            </a:br>
            <a:r>
              <a:rPr lang="en-US" sz="2600" dirty="0" smtClean="0"/>
              <a:t/>
            </a:r>
            <a:br>
              <a:rPr lang="en-US" sz="2600" dirty="0" smtClean="0"/>
            </a:br>
            <a:endParaRPr lang="pl-PL"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91264" cy="6336704"/>
          </a:xfrm>
        </p:spPr>
        <p:txBody>
          <a:bodyPr>
            <a:normAutofit/>
          </a:bodyPr>
          <a:lstStyle/>
          <a:p>
            <a:pPr marL="0" indent="0">
              <a:buNone/>
            </a:pPr>
            <a:r>
              <a:rPr lang="pl-PL" sz="2600" dirty="0" smtClean="0"/>
              <a:t>Akt patrzenia nie tylko Mojżesza – Bóg patrzy</a:t>
            </a:r>
          </a:p>
          <a:p>
            <a:pPr marL="0" indent="0">
              <a:buNone/>
            </a:pPr>
            <a:r>
              <a:rPr lang="pl-PL" sz="2600" dirty="0" smtClean="0"/>
              <a:t>w. 4 „</a:t>
            </a:r>
            <a:r>
              <a:rPr lang="pl-PL" sz="2600" dirty="0" err="1" smtClean="0"/>
              <a:t>Jahwe</a:t>
            </a:r>
            <a:r>
              <a:rPr lang="pl-PL" sz="2600" dirty="0" smtClean="0"/>
              <a:t> ujrzał, że </a:t>
            </a:r>
            <a:r>
              <a:rPr lang="pl-PL" sz="2600" dirty="0" err="1" smtClean="0"/>
              <a:t>zbliza</a:t>
            </a:r>
            <a:r>
              <a:rPr lang="pl-PL" sz="2600" dirty="0" smtClean="0"/>
              <a:t> się Mojżesz, by zobaczyć, i powiedział z środka krzewu…”</a:t>
            </a:r>
          </a:p>
          <a:p>
            <a:pPr marL="0" indent="0">
              <a:buNone/>
            </a:pPr>
            <a:r>
              <a:rPr lang="en-US" sz="2600" dirty="0" smtClean="0"/>
              <a:t>w</a:t>
            </a:r>
            <a:r>
              <a:rPr lang="pl-PL" sz="2600" dirty="0" smtClean="0"/>
              <a:t>. 7 „Doprawdy zobaczyłem udrękę swego ludu, ich narzekania usłyszałem z powodu nadzorców robót, gdyż poznałem ich cierpienie”</a:t>
            </a:r>
          </a:p>
          <a:p>
            <a:pPr marL="0" indent="0">
              <a:buNone/>
            </a:pPr>
            <a:r>
              <a:rPr lang="pl-PL" sz="2600" dirty="0" smtClean="0"/>
              <a:t>Bóg Wyjścia – Bóg wrażliwy</a:t>
            </a:r>
          </a:p>
          <a:p>
            <a:pPr marL="0" indent="0">
              <a:buNone/>
            </a:pPr>
            <a:r>
              <a:rPr lang="pl-PL" sz="2600" dirty="0" smtClean="0"/>
              <a:t>ma oczy, by widzieć – uszy, by słyszeć – serce, by rozumieć</a:t>
            </a:r>
          </a:p>
          <a:p>
            <a:pPr marL="0" indent="0">
              <a:buNone/>
            </a:pPr>
            <a:r>
              <a:rPr lang="en-US" sz="2600" dirty="0" smtClean="0"/>
              <a:t>w. 8 „</a:t>
            </a:r>
            <a:r>
              <a:rPr lang="en-US" sz="2600" dirty="0" err="1" smtClean="0"/>
              <a:t>zst</a:t>
            </a:r>
            <a:r>
              <a:rPr lang="pl-PL" sz="2600" dirty="0" err="1" smtClean="0"/>
              <a:t>ąpiłem</a:t>
            </a:r>
            <a:r>
              <a:rPr lang="pl-PL" sz="2600" dirty="0" smtClean="0"/>
              <a:t>, aby wyzwolić go z rąk Egiptu i wyprowadzić z tej ziemi”</a:t>
            </a:r>
          </a:p>
          <a:p>
            <a:pPr marL="0" indent="0">
              <a:buNone/>
            </a:pPr>
            <a:r>
              <a:rPr lang="pl-PL" sz="2600" dirty="0" smtClean="0"/>
              <a:t>Historia zbawienia – historia zstępowania Boga na ziemię – to ostateczne: Wcielenie Jezusa Chrystusa</a:t>
            </a:r>
            <a:endParaRPr lang="pl-PL" sz="2600" dirty="0"/>
          </a:p>
        </p:txBody>
      </p:sp>
    </p:spTree>
    <p:extLst>
      <p:ext uri="{BB962C8B-B14F-4D97-AF65-F5344CB8AC3E}">
        <p14:creationId xmlns:p14="http://schemas.microsoft.com/office/powerpoint/2010/main" val="288543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91264" cy="6336704"/>
          </a:xfrm>
        </p:spPr>
        <p:txBody>
          <a:bodyPr>
            <a:normAutofit/>
          </a:bodyPr>
          <a:lstStyle/>
          <a:p>
            <a:pPr marL="0" indent="0">
              <a:buNone/>
            </a:pPr>
            <a:r>
              <a:rPr lang="pl-PL" sz="2600" dirty="0" smtClean="0"/>
              <a:t>Spojrzenie Boga ma stać się spojrzeniem Mojżesza.</a:t>
            </a:r>
          </a:p>
          <a:p>
            <a:pPr marL="0" indent="0">
              <a:buNone/>
            </a:pPr>
            <a:r>
              <a:rPr lang="pl-PL" sz="2600" dirty="0" smtClean="0"/>
              <a:t>Dota Mojżesz posługiwał się siłą i przemocą (</a:t>
            </a:r>
            <a:r>
              <a:rPr lang="pl-PL" sz="2600" dirty="0" err="1" smtClean="0"/>
              <a:t>Wj</a:t>
            </a:r>
            <a:r>
              <a:rPr lang="pl-PL" sz="2600" dirty="0" smtClean="0"/>
              <a:t> 2,11-14) – bez powodzenia.</a:t>
            </a:r>
          </a:p>
          <a:p>
            <a:pPr marL="0" indent="0">
              <a:buNone/>
            </a:pPr>
            <a:r>
              <a:rPr lang="pl-PL" sz="2600" dirty="0" smtClean="0"/>
              <a:t>Teraz Bóg zaprasza go, by zobaczył to, co widzi Bóg, </a:t>
            </a:r>
            <a:r>
              <a:rPr lang="pl-PL" sz="2600" dirty="0" err="1" smtClean="0"/>
              <a:t>usłyszął</a:t>
            </a:r>
            <a:r>
              <a:rPr lang="pl-PL" sz="2600" dirty="0" smtClean="0"/>
              <a:t> uszami Boga, zrozumiał sercem Boga.</a:t>
            </a:r>
          </a:p>
          <a:p>
            <a:pPr marL="0" indent="0">
              <a:buNone/>
            </a:pPr>
            <a:r>
              <a:rPr lang="pl-PL" sz="2600" dirty="0" smtClean="0"/>
              <a:t>Wiara jako przyjęcie wrażliwości Boga.</a:t>
            </a:r>
            <a:endParaRPr lang="pl-PL" sz="2600" dirty="0"/>
          </a:p>
        </p:txBody>
      </p:sp>
    </p:spTree>
    <p:extLst>
      <p:ext uri="{BB962C8B-B14F-4D97-AF65-F5344CB8AC3E}">
        <p14:creationId xmlns:p14="http://schemas.microsoft.com/office/powerpoint/2010/main" val="896337572"/>
      </p:ext>
    </p:extLst>
  </p:cSld>
  <p:clrMapOvr>
    <a:masterClrMapping/>
  </p:clrMapOvr>
</p:sld>
</file>

<file path=ppt/theme/theme1.xml><?xml version="1.0" encoding="utf-8"?>
<a:theme xmlns:a="http://schemas.openxmlformats.org/drawingml/2006/main" name="Rdz 15">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Rdz 15</Template>
  <TotalTime>1098</TotalTime>
  <Words>614</Words>
  <Application>Microsoft Office PowerPoint</Application>
  <PresentationFormat>Pokaz na ekranie (4:3)</PresentationFormat>
  <Paragraphs>80</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Bwtransh</vt:lpstr>
      <vt:lpstr>Calibri</vt:lpstr>
      <vt:lpstr>Times New Roman</vt:lpstr>
      <vt:lpstr>Rdz 15</vt:lpstr>
      <vt:lpstr>Prezentacja programu PowerPoint</vt:lpstr>
      <vt:lpstr>Prezentacja programu PowerPoint</vt:lpstr>
      <vt:lpstr>Prezentacja programu PowerPoint</vt:lpstr>
      <vt:lpstr>Prezentacja programu PowerPoint</vt:lpstr>
      <vt:lpstr>Prezentacja programu PowerPoint</vt:lpstr>
      <vt:lpstr>Kontekst powołania Tradycja żydowska – życie Mojżesza dzieli się na trzy równe części po 40 lat 40 lat na dworze faraona 40 lat na pustyni u Jetry 40 lat na pustyni z Izraelem  Człowiek dojrzały, doświadczony, znak smak porażki (nieudana próba ratowania swoich).  Obecnie wiedzie spokojne życie, wolny od porywczości, spontaniczności Wolny od iluzji co do siebie. Odrzucony przez swój lud.  </vt:lpstr>
      <vt:lpstr>Wiara – „widzieć” – zdziwienie (ww. 2-7) Bóg daje się zobaczyć, ale Mojżesz widzi tylko krzew. Chce zrozumieć to, co widzi (w. 3). Człowiek, który umie się zadziwić, ma śmiałość stawiać pytania. Przeciwieństwo tych, którzy patrzą bez widzenia.  „Podejdę, żeby się przyjrzeć temu wielkiemu widzeniu” (w. 3) podejść (sûr) – to nie zwykłe „podejście” – „odejść, zrobić okrążenie” góra Horeb – tarasy musi zostawić trzodę, porzucić drogę, kluczyć, wspinać się, by zobaczyć krzew wiara – ryzyko, gotowość do wysiłku  Dlaczego? – pytanie, od którego pochodzą wszystkie inne pewne pytania, na które nie potrafimy odpowiedź, towarzyszą nam przez całe życie, musimy z nimi żyć odwaga pytania o prawdę – gotowość porzucenia tego, co się zna   </vt:lpstr>
      <vt:lpstr>Prezentacja programu PowerPoint</vt:lpstr>
      <vt:lpstr>Prezentacja programu PowerPoint</vt:lpstr>
      <vt:lpstr>Prezentacja programu PowerPoint</vt:lpstr>
      <vt:lpstr>Prezentacja programu PowerPoint</vt:lpstr>
      <vt:lpstr>Imię Jahwe (w. 14): ´ehyè ´ášer ´ehyè  wokalizacja imienia Jahwe: ‎יְהוָה Tetragramma niewymawiane przez Żydów. W głośnym czytaniu zastępowali je imieniem ´ádönäy  „mój Pan” ‎ יְהוָה  - אֲדֹנָי Konstrukcja idem per idem (to samo przez to samo) rodzaj paronomazji, w której pierwszy człon wypowiedzi jest precyzowany za pomocą podobnego lub identycznego słowa w drugiej części. Wulgata: sum qui sum (Jestem, który jestem) Septuaginta: ἐγώ εἰμι ὁ ὤν (Jestem tym, który istnieje/jest istniejący) – interpretacja ontologiczna, obca jednak tekstowi hebrajskiemu</vt:lpstr>
      <vt:lpstr>Sens konstrukcji idem per idem: - używana, gdy niemożliwe jest bliższe określenie - główna funkcja retoryczna: wieloznaczność – dostarcza nieskończoną liczbę możliwości - funkcja kontekstualna: uciąć dyskusję przez wyeliminowanie opcji odpowiedzi - swoisty unik (W. Propp)  Jeśli unik, to dlaczego Bóg mówi w ten sposób? Czasownik häyâ: „być, istnieć, stać się, przyjść” czasownik aktywny: być działającym, być w relacji, żyć z, działać wobec, dla forma imperfectum 1 sg ehyè ´ - czyli czynność trwająca, permanentna, nieskończona forma imperfectum (yiqtol) może odnosić się do czynności przyszłej: będę, który będę</vt:lpstr>
      <vt:lpstr>Bóg nie jest tym, który jest, lecz tym, który będzie. Czasownik häyâ wyraża obecność i aktywność. Imię Jahwe to nie definicja, lecz sygnalizacja – ściągnięcie uwagi słuchającego; nie tyle informuje, co uwrażliwia na przychodzącego Boga  Imię pozostawia nienaruszonym, tajemniczym istnienie Boga. Zarazem ta tajemnica jest uczyniona bliską, bezpośrednią, przemieniającą. Imię Jahwe wykracza poza prządek rzeczy. Nieporównywalność Boga czyni niemożliwym znalezienie języka, który mógłby wyrazić Boga. Bóg jednak nie jest nieokreślony. Dając swoje imię, Bóg dał siebie samego. Imię jest samą osobą, która je nosi. Przez swoje imię Bóg daje poznać, że angażuje się wobec Izraela, że ustanawia między sobą a ludem jakąś szczególną relację.</vt:lpstr>
      <vt:lpstr>Forma imperfectum: imię Jahwe otwiera na przyszłość w. 12 ´ehyè `immäk (będę z tobą) w. 14 ´ehyè ´ášer ´ehyè (będę, który będę) Imię otwarte na przyszłą historię związana z ludem Bożym. Historia zweryfikuje jego zawartość. Bóg będzie zawsze bardziej. Bóg objawia się poprzez historię, wydarzenia.  Jak jest definiowane imię w bezpośrednim kontekście następującym?  Wj 20,5-6: Jahwe, który wyprowadził was z ziemi egipskiej, z domu niewoli. Jahwe – Bóg, który wyzwala, zbawia.  „Kto wezwie imienia Jahwe, ten będzie zbawiony” (Jl 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WP</dc:creator>
  <cp:lastModifiedBy>wp</cp:lastModifiedBy>
  <cp:revision>66</cp:revision>
  <dcterms:created xsi:type="dcterms:W3CDTF">2015-10-29T12:39:22Z</dcterms:created>
  <dcterms:modified xsi:type="dcterms:W3CDTF">2021-01-17T11:35:47Z</dcterms:modified>
</cp:coreProperties>
</file>