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95" r:id="rId4"/>
    <p:sldId id="296" r:id="rId5"/>
    <p:sldId id="258" r:id="rId6"/>
    <p:sldId id="259" r:id="rId7"/>
    <p:sldId id="260" r:id="rId8"/>
    <p:sldId id="297" r:id="rId9"/>
    <p:sldId id="298" r:id="rId10"/>
    <p:sldId id="299" r:id="rId11"/>
    <p:sldId id="300" r:id="rId12"/>
    <p:sldId id="264" r:id="rId13"/>
    <p:sldId id="265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05269-4308-41F4-BD3A-221A6E8CC0A6}" type="datetimeFigureOut">
              <a:rPr lang="pl-PL" smtClean="0"/>
              <a:pPr/>
              <a:t>10.01.2021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2CD4F-9D16-45EB-B197-E63E1A885C2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CAB8-6C6E-4355-9519-FC89D0E2CB0A}" type="datetimeFigureOut">
              <a:rPr lang="pl-PL" smtClean="0"/>
              <a:pPr/>
              <a:t>10.01.2021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64D8-2E22-4AAA-832D-8F8A0632E1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CAB8-6C6E-4355-9519-FC89D0E2CB0A}" type="datetimeFigureOut">
              <a:rPr lang="pl-PL" smtClean="0"/>
              <a:pPr/>
              <a:t>10.01.2021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64D8-2E22-4AAA-832D-8F8A0632E1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CAB8-6C6E-4355-9519-FC89D0E2CB0A}" type="datetimeFigureOut">
              <a:rPr lang="pl-PL" smtClean="0"/>
              <a:pPr/>
              <a:t>10.01.2021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64D8-2E22-4AAA-832D-8F8A0632E1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CAB8-6C6E-4355-9519-FC89D0E2CB0A}" type="datetimeFigureOut">
              <a:rPr lang="pl-PL" smtClean="0"/>
              <a:pPr/>
              <a:t>10.01.2021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64D8-2E22-4AAA-832D-8F8A0632E1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CAB8-6C6E-4355-9519-FC89D0E2CB0A}" type="datetimeFigureOut">
              <a:rPr lang="pl-PL" smtClean="0"/>
              <a:pPr/>
              <a:t>10.01.2021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64D8-2E22-4AAA-832D-8F8A0632E1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CAB8-6C6E-4355-9519-FC89D0E2CB0A}" type="datetimeFigureOut">
              <a:rPr lang="pl-PL" smtClean="0"/>
              <a:pPr/>
              <a:t>10.01.2021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64D8-2E22-4AAA-832D-8F8A0632E1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CAB8-6C6E-4355-9519-FC89D0E2CB0A}" type="datetimeFigureOut">
              <a:rPr lang="pl-PL" smtClean="0"/>
              <a:pPr/>
              <a:t>10.01.2021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64D8-2E22-4AAA-832D-8F8A0632E1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CAB8-6C6E-4355-9519-FC89D0E2CB0A}" type="datetimeFigureOut">
              <a:rPr lang="pl-PL" smtClean="0"/>
              <a:pPr/>
              <a:t>10.01.2021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64D8-2E22-4AAA-832D-8F8A0632E1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CAB8-6C6E-4355-9519-FC89D0E2CB0A}" type="datetimeFigureOut">
              <a:rPr lang="pl-PL" smtClean="0"/>
              <a:pPr/>
              <a:t>10.01.2021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64D8-2E22-4AAA-832D-8F8A0632E1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CAB8-6C6E-4355-9519-FC89D0E2CB0A}" type="datetimeFigureOut">
              <a:rPr lang="pl-PL" smtClean="0"/>
              <a:pPr/>
              <a:t>10.01.2021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64D8-2E22-4AAA-832D-8F8A0632E1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CAB8-6C6E-4355-9519-FC89D0E2CB0A}" type="datetimeFigureOut">
              <a:rPr lang="pl-PL" smtClean="0"/>
              <a:pPr/>
              <a:t>10.01.2021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64D8-2E22-4AAA-832D-8F8A0632E1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4CAB8-6C6E-4355-9519-FC89D0E2CB0A}" type="datetimeFigureOut">
              <a:rPr lang="pl-PL" smtClean="0"/>
              <a:pPr/>
              <a:t>10.01.2021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764D8-2E22-4AAA-832D-8F8A0632E17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424936" cy="6120680"/>
          </a:xfrm>
        </p:spPr>
        <p:txBody>
          <a:bodyPr>
            <a:noAutofit/>
          </a:bodyPr>
          <a:lstStyle/>
          <a:p>
            <a:pPr algn="l"/>
            <a:r>
              <a:rPr lang="pl-PL" sz="2800" dirty="0" smtClean="0">
                <a:solidFill>
                  <a:schemeClr val="tx1"/>
                </a:solidFill>
              </a:rPr>
              <a:t>Opowiadanie o plagach (</a:t>
            </a:r>
            <a:r>
              <a:rPr lang="pl-PL" sz="2800" dirty="0" err="1" smtClean="0">
                <a:solidFill>
                  <a:schemeClr val="tx1"/>
                </a:solidFill>
              </a:rPr>
              <a:t>Wj</a:t>
            </a:r>
            <a:r>
              <a:rPr lang="pl-PL" sz="2800" dirty="0" smtClean="0">
                <a:solidFill>
                  <a:schemeClr val="tx1"/>
                </a:solidFill>
              </a:rPr>
              <a:t> 7 – 11)</a:t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>7,8-13 		wstęp – laska</a:t>
            </a:r>
          </a:p>
          <a:p>
            <a:pPr marL="514350" indent="-514350" algn="l">
              <a:buAutoNum type="arabicParenBoth"/>
            </a:pPr>
            <a:r>
              <a:rPr lang="pl-PL" sz="2800" dirty="0" smtClean="0">
                <a:solidFill>
                  <a:schemeClr val="tx1"/>
                </a:solidFill>
              </a:rPr>
              <a:t>7,14-25		Nil</a:t>
            </a:r>
          </a:p>
          <a:p>
            <a:pPr marL="514350" indent="-514350" algn="l">
              <a:buAutoNum type="arabicParenBoth"/>
            </a:pPr>
            <a:r>
              <a:rPr lang="pl-PL" sz="2800" dirty="0" smtClean="0">
                <a:solidFill>
                  <a:schemeClr val="tx1"/>
                </a:solidFill>
              </a:rPr>
              <a:t>7,26 – 8,11 	żaby</a:t>
            </a:r>
          </a:p>
          <a:p>
            <a:pPr marL="514350" indent="-514350" algn="l">
              <a:buAutoNum type="arabicParenBoth"/>
            </a:pPr>
            <a:r>
              <a:rPr lang="pl-PL" sz="2800" dirty="0" smtClean="0">
                <a:solidFill>
                  <a:schemeClr val="tx1"/>
                </a:solidFill>
              </a:rPr>
              <a:t>8,12-15		komary</a:t>
            </a:r>
          </a:p>
          <a:p>
            <a:pPr marL="514350" indent="-514350" algn="l">
              <a:buAutoNum type="arabicParenBoth"/>
            </a:pPr>
            <a:r>
              <a:rPr lang="pl-PL" sz="2800" dirty="0" smtClean="0">
                <a:solidFill>
                  <a:schemeClr val="tx1"/>
                </a:solidFill>
              </a:rPr>
              <a:t>8,16-28 		muchy</a:t>
            </a:r>
          </a:p>
          <a:p>
            <a:pPr marL="514350" indent="-514350" algn="l">
              <a:buAutoNum type="arabicParenBoth"/>
            </a:pPr>
            <a:r>
              <a:rPr lang="pl-PL" sz="2800" dirty="0" smtClean="0">
                <a:solidFill>
                  <a:schemeClr val="tx1"/>
                </a:solidFill>
              </a:rPr>
              <a:t>9,1-7		zaraza</a:t>
            </a:r>
          </a:p>
          <a:p>
            <a:pPr marL="514350" indent="-514350" algn="l">
              <a:buAutoNum type="arabicParenBoth"/>
            </a:pPr>
            <a:r>
              <a:rPr lang="pl-PL" sz="2800" dirty="0" smtClean="0">
                <a:solidFill>
                  <a:schemeClr val="tx1"/>
                </a:solidFill>
              </a:rPr>
              <a:t>9,8-12		wrzody</a:t>
            </a:r>
          </a:p>
          <a:p>
            <a:pPr marL="514350" indent="-514350" algn="l">
              <a:buAutoNum type="arabicParenBoth"/>
            </a:pPr>
            <a:r>
              <a:rPr lang="pl-PL" sz="2800" dirty="0" smtClean="0">
                <a:solidFill>
                  <a:schemeClr val="tx1"/>
                </a:solidFill>
              </a:rPr>
              <a:t>9,13-35		grad</a:t>
            </a:r>
          </a:p>
          <a:p>
            <a:pPr marL="514350" indent="-514350" algn="l">
              <a:buAutoNum type="arabicParenBoth"/>
            </a:pPr>
            <a:r>
              <a:rPr lang="pl-PL" sz="2800" dirty="0" smtClean="0">
                <a:solidFill>
                  <a:schemeClr val="tx1"/>
                </a:solidFill>
              </a:rPr>
              <a:t>10,1-20 		szarańcza</a:t>
            </a:r>
          </a:p>
          <a:p>
            <a:pPr marL="514350" indent="-514350" algn="l">
              <a:buAutoNum type="arabicParenBoth"/>
            </a:pPr>
            <a:r>
              <a:rPr lang="pl-PL" sz="2800" dirty="0" smtClean="0">
                <a:solidFill>
                  <a:schemeClr val="tx1"/>
                </a:solidFill>
              </a:rPr>
              <a:t>10,21-29 	ciemności</a:t>
            </a:r>
          </a:p>
          <a:p>
            <a:pPr marL="514350" indent="-514350" algn="l">
              <a:buAutoNum type="arabicParenBoth"/>
            </a:pPr>
            <a:r>
              <a:rPr lang="pl-PL" sz="2800" dirty="0" smtClean="0">
                <a:solidFill>
                  <a:schemeClr val="tx1"/>
                </a:solidFill>
              </a:rPr>
              <a:t>11,1-10	 	śmierć pierworodnych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600" b="1" dirty="0" smtClean="0"/>
              <a:t>Uniwersalizm poznania </a:t>
            </a:r>
            <a:r>
              <a:rPr lang="pl-PL" sz="2600" b="1" dirty="0" err="1" smtClean="0"/>
              <a:t>Jahwe</a:t>
            </a:r>
            <a:endParaRPr lang="pl-PL" sz="2600" b="1" dirty="0" smtClean="0"/>
          </a:p>
          <a:p>
            <a:pPr marL="0" indent="0">
              <a:buNone/>
            </a:pPr>
            <a:r>
              <a:rPr lang="pl-PL" sz="2600" dirty="0" err="1" smtClean="0"/>
              <a:t>Jahwe</a:t>
            </a:r>
            <a:r>
              <a:rPr lang="pl-PL" sz="2600" dirty="0" smtClean="0"/>
              <a:t> objawia się wobec Egipcjan – dotąd znany tylko patriarchom.</a:t>
            </a:r>
          </a:p>
          <a:p>
            <a:pPr marL="0" indent="0">
              <a:buNone/>
            </a:pPr>
            <a:r>
              <a:rPr lang="pl-PL" sz="2600" dirty="0" smtClean="0"/>
              <a:t>„Lecz </a:t>
            </a:r>
            <a:r>
              <a:rPr lang="pl-PL" sz="2600" dirty="0"/>
              <a:t>oddzielę w tym dniu ziemię Goszen, którą zamieszkuje mój lud, a nie będzie tam much, abyś wiedział, że Ja, Pan, rządzę w całym </a:t>
            </a:r>
            <a:r>
              <a:rPr lang="pl-PL" sz="2600" dirty="0" smtClean="0"/>
              <a:t>kraju”</a:t>
            </a:r>
            <a:r>
              <a:rPr lang="en-US" sz="2600" dirty="0" smtClean="0"/>
              <a:t> </a:t>
            </a:r>
            <a:r>
              <a:rPr lang="pl-PL" sz="2600" dirty="0" smtClean="0"/>
              <a:t>(</a:t>
            </a:r>
            <a:r>
              <a:rPr lang="en-US" sz="2600" dirty="0" err="1" smtClean="0"/>
              <a:t>Wj</a:t>
            </a:r>
            <a:r>
              <a:rPr lang="en-US" sz="2600" dirty="0" smtClean="0"/>
              <a:t> 8,18).</a:t>
            </a:r>
          </a:p>
          <a:p>
            <a:pPr marL="0" indent="0">
              <a:buNone/>
            </a:pPr>
            <a:r>
              <a:rPr lang="pl-PL" sz="2600" dirty="0" smtClean="0"/>
              <a:t>„Kto </a:t>
            </a:r>
            <a:r>
              <a:rPr lang="pl-PL" sz="2600" dirty="0"/>
              <a:t>ze sług faraona zląkł się słów Pana, schronił sługi swoje i bydło do </a:t>
            </a:r>
            <a:r>
              <a:rPr lang="pl-PL" sz="2600" dirty="0" smtClean="0"/>
              <a:t>domów</a:t>
            </a:r>
            <a:r>
              <a:rPr lang="pl-PL" sz="2600" dirty="0"/>
              <a:t>,</a:t>
            </a:r>
            <a:r>
              <a:rPr lang="pl-PL" sz="2600" dirty="0" smtClean="0"/>
              <a:t> </a:t>
            </a:r>
            <a:r>
              <a:rPr lang="pl-PL" sz="2600" dirty="0"/>
              <a:t>ale kto nie wziął sobie słów Pana do serca, zostawił sługi swoje i bydło na </a:t>
            </a:r>
            <a:r>
              <a:rPr lang="pl-PL" sz="2600" dirty="0" smtClean="0"/>
              <a:t>polu” (9,20-21).</a:t>
            </a:r>
            <a:endParaRPr lang="pl-PL" sz="2600" dirty="0"/>
          </a:p>
          <a:p>
            <a:pPr marL="0" indent="0">
              <a:buNone/>
            </a:pPr>
            <a:endParaRPr lang="pl-PL" sz="2600" dirty="0" smtClean="0"/>
          </a:p>
          <a:p>
            <a:pPr marL="0" indent="0">
              <a:buNone/>
            </a:pPr>
            <a:r>
              <a:rPr lang="pl-PL" sz="2600" dirty="0" smtClean="0"/>
              <a:t>Interwencja Boga ma charakter sądu:</a:t>
            </a:r>
          </a:p>
          <a:p>
            <a:pPr marL="0" indent="0">
              <a:buNone/>
            </a:pPr>
            <a:r>
              <a:rPr lang="pl-PL" sz="2600" dirty="0" smtClean="0"/>
              <a:t>„Tej </a:t>
            </a:r>
            <a:r>
              <a:rPr lang="pl-PL" sz="2600" dirty="0"/>
              <a:t>nocy przejdę przez Egipt, zabiję wszystko pierworodne w ziemi egipskiej, od człowieka aż po bydło, i odbędę sąd nad wszystkimi bogami Egiptu - Ja, </a:t>
            </a:r>
            <a:r>
              <a:rPr lang="pl-PL" sz="2600" dirty="0" smtClean="0"/>
              <a:t>Pan” (12,12).</a:t>
            </a:r>
          </a:p>
          <a:p>
            <a:pPr marL="0" indent="0">
              <a:buNone/>
            </a:pP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4248034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600" b="1" dirty="0" smtClean="0"/>
              <a:t>Wybór Izraela</a:t>
            </a:r>
          </a:p>
          <a:p>
            <a:pPr marL="0" indent="0">
              <a:buNone/>
            </a:pPr>
            <a:r>
              <a:rPr lang="pl-PL" sz="2600" dirty="0" smtClean="0"/>
              <a:t>Przymierze synajskie – Izraelem staje się ludem </a:t>
            </a:r>
            <a:r>
              <a:rPr lang="pl-PL" sz="2600" dirty="0" err="1" smtClean="0"/>
              <a:t>Jahwe</a:t>
            </a:r>
            <a:r>
              <a:rPr lang="pl-PL" sz="2600" dirty="0" smtClean="0"/>
              <a:t>.</a:t>
            </a:r>
          </a:p>
          <a:p>
            <a:pPr marL="0" indent="0">
              <a:buNone/>
            </a:pPr>
            <a:endParaRPr lang="pl-PL" sz="2600" dirty="0" smtClean="0"/>
          </a:p>
          <a:p>
            <a:pPr marL="0" indent="0">
              <a:buNone/>
            </a:pPr>
            <a:r>
              <a:rPr lang="pl-PL" sz="2600" dirty="0" smtClean="0"/>
              <a:t>„Lecz </a:t>
            </a:r>
            <a:r>
              <a:rPr lang="pl-PL" sz="2600" dirty="0"/>
              <a:t>oddzielę </a:t>
            </a:r>
            <a:r>
              <a:rPr lang="pl-PL" sz="2600" dirty="0" smtClean="0"/>
              <a:t>(</a:t>
            </a:r>
            <a:r>
              <a:rPr lang="en-US" sz="2400" i="1" dirty="0" err="1" smtClean="0">
                <a:latin typeface="BWTranshs" pitchFamily="2" charset="0"/>
              </a:rPr>
              <a:t>hiplêtî</a:t>
            </a:r>
            <a:r>
              <a:rPr lang="pl-PL" sz="2600" dirty="0" smtClean="0"/>
              <a:t>) w </a:t>
            </a:r>
            <a:r>
              <a:rPr lang="pl-PL" sz="2600" dirty="0"/>
              <a:t>tym dniu ziemię Goszen, którą zamieszkuje mój lud, a nie będzie tam much, abyś wiedział, że Ja, Pan, rządzę w całym kraju</a:t>
            </a:r>
            <a:r>
              <a:rPr lang="pl-PL" sz="2600" dirty="0" smtClean="0"/>
              <a:t>.</a:t>
            </a:r>
            <a:r>
              <a:rPr lang="x-none" sz="2600" dirty="0" smtClean="0"/>
              <a:t> </a:t>
            </a:r>
            <a:r>
              <a:rPr lang="pl-PL" sz="2600" dirty="0"/>
              <a:t>I zrobię różnicę między </a:t>
            </a:r>
            <a:r>
              <a:rPr lang="pl-PL" sz="2600" dirty="0" smtClean="0"/>
              <a:t>(</a:t>
            </a:r>
            <a:r>
              <a:rPr lang="en-US" sz="2400" i="1" dirty="0" err="1">
                <a:latin typeface="BWTranshs" pitchFamily="2" charset="0"/>
              </a:rPr>
              <a:t>SamTî</a:t>
            </a:r>
            <a:r>
              <a:rPr lang="en-US" sz="2400" i="1" dirty="0">
                <a:latin typeface="BWTranshs" pitchFamily="2" charset="0"/>
              </a:rPr>
              <a:t> </a:t>
            </a:r>
            <a:r>
              <a:rPr lang="en-US" sz="2400" i="1" dirty="0" err="1">
                <a:latin typeface="BWTranshs" pitchFamily="2" charset="0"/>
              </a:rPr>
              <a:t>püdùt</a:t>
            </a:r>
            <a:r>
              <a:rPr lang="en-US" sz="2400" i="1" dirty="0">
                <a:latin typeface="BWTranshs" pitchFamily="2" charset="0"/>
              </a:rPr>
              <a:t> </a:t>
            </a:r>
            <a:r>
              <a:rPr lang="en-US" sz="2400" i="1" dirty="0" err="1" smtClean="0">
                <a:latin typeface="BWTranshs" pitchFamily="2" charset="0"/>
              </a:rPr>
              <a:t>Bên</a:t>
            </a:r>
            <a:r>
              <a:rPr lang="pl-PL" sz="2600" dirty="0" smtClean="0"/>
              <a:t>) ludem </a:t>
            </a:r>
            <a:r>
              <a:rPr lang="pl-PL" sz="2600" dirty="0"/>
              <a:t>moim a ludem </a:t>
            </a:r>
            <a:r>
              <a:rPr lang="pl-PL" sz="2600" dirty="0" smtClean="0"/>
              <a:t>twoim” (</a:t>
            </a:r>
            <a:r>
              <a:rPr lang="pl-PL" sz="2600" dirty="0" err="1" smtClean="0"/>
              <a:t>Wj</a:t>
            </a:r>
            <a:r>
              <a:rPr lang="pl-PL" sz="2600" dirty="0" smtClean="0"/>
              <a:t> 8,18-19).</a:t>
            </a:r>
          </a:p>
          <a:p>
            <a:pPr marL="0" indent="0">
              <a:buNone/>
            </a:pPr>
            <a:endParaRPr lang="pl-PL" sz="2600" dirty="0"/>
          </a:p>
          <a:p>
            <a:pPr marL="0" indent="0">
              <a:buNone/>
            </a:pPr>
            <a:r>
              <a:rPr lang="pl-PL" sz="2600" dirty="0" smtClean="0"/>
              <a:t>Być ludem </a:t>
            </a:r>
            <a:r>
              <a:rPr lang="pl-PL" sz="2600" dirty="0" err="1" smtClean="0"/>
              <a:t>Jahwe</a:t>
            </a:r>
            <a:r>
              <a:rPr lang="pl-PL" sz="2600" dirty="0" smtClean="0"/>
              <a:t> – być oddzielonym, odseparowanym.</a:t>
            </a:r>
          </a:p>
          <a:p>
            <a:pPr marL="0" indent="0">
              <a:buNone/>
            </a:pP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3904457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550"/>
          </a:xfrm>
        </p:spPr>
        <p:txBody>
          <a:bodyPr>
            <a:normAutofit/>
          </a:bodyPr>
          <a:lstStyle/>
          <a:p>
            <a:pPr algn="l"/>
            <a:r>
              <a:rPr lang="pl-PL" sz="2600" dirty="0" smtClean="0"/>
              <a:t>Plagi a naturalne zjawiska w Egipcie</a:t>
            </a:r>
            <a:br>
              <a:rPr lang="pl-PL" sz="2600" dirty="0" smtClean="0"/>
            </a:b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- VII-VIII: wody Nilu niosą czerwoną ziemię – krew (1)</a:t>
            </a:r>
            <a:br>
              <a:rPr lang="pl-PL" sz="2600" dirty="0" smtClean="0"/>
            </a:br>
            <a:r>
              <a:rPr lang="pl-PL" sz="2600" dirty="0" smtClean="0"/>
              <a:t>- wzrasta poziom wód – żaby (2)</a:t>
            </a:r>
            <a:br>
              <a:rPr lang="pl-PL" sz="2600" dirty="0" smtClean="0"/>
            </a:br>
            <a:r>
              <a:rPr lang="pl-PL" sz="2600" dirty="0" smtClean="0"/>
              <a:t>- X-XI: zalane tereny – komary (3)</a:t>
            </a:r>
            <a:br>
              <a:rPr lang="pl-PL" sz="2600" dirty="0" smtClean="0"/>
            </a:br>
            <a:r>
              <a:rPr lang="pl-PL" sz="2600" dirty="0" smtClean="0"/>
              <a:t>- XII-I: muchy (4)</a:t>
            </a:r>
            <a:br>
              <a:rPr lang="pl-PL" sz="2600" dirty="0" smtClean="0"/>
            </a:br>
            <a:r>
              <a:rPr lang="pl-PL" sz="2600" dirty="0" smtClean="0"/>
              <a:t>- I: wody opadają; wymieranie żab i owadów – skażenie ziemi i trawy – zaraza, wrzody (5, 6) </a:t>
            </a:r>
            <a:br>
              <a:rPr lang="pl-PL" sz="2600" dirty="0" smtClean="0"/>
            </a:br>
            <a:r>
              <a:rPr lang="pl-PL" sz="2600" dirty="0" smtClean="0"/>
              <a:t>- początek II: grad niszczący len i jęczmień (7)</a:t>
            </a:r>
            <a:br>
              <a:rPr lang="pl-PL" sz="2600" dirty="0" smtClean="0"/>
            </a:br>
            <a:r>
              <a:rPr lang="pl-PL" sz="2600" dirty="0" smtClean="0"/>
              <a:t>- II: szarańcza niesiona wiatrem ze wschodu (8)</a:t>
            </a:r>
            <a:br>
              <a:rPr lang="pl-PL" sz="2600" dirty="0" smtClean="0"/>
            </a:br>
            <a:r>
              <a:rPr lang="pl-PL" sz="2600" dirty="0" smtClean="0"/>
              <a:t>- początek III: wyschnięta ziemia podnoszona przez silny wiatr (sirocco, </a:t>
            </a:r>
            <a:r>
              <a:rPr lang="pl-PL" sz="2600" dirty="0" err="1" smtClean="0"/>
              <a:t>hamsin</a:t>
            </a:r>
            <a:r>
              <a:rPr lang="pl-PL" sz="2600" dirty="0" smtClean="0"/>
              <a:t>) (9) – hebrajczycy w </a:t>
            </a:r>
            <a:r>
              <a:rPr lang="pl-PL" sz="2600" dirty="0" err="1" smtClean="0"/>
              <a:t>dolinieWadi</a:t>
            </a:r>
            <a:r>
              <a:rPr lang="pl-PL" sz="2600" dirty="0" smtClean="0"/>
              <a:t> </a:t>
            </a:r>
            <a:r>
              <a:rPr lang="pl-PL" sz="2600" dirty="0" err="1" smtClean="0"/>
              <a:t>Tumilat</a:t>
            </a:r>
            <a:r>
              <a:rPr lang="pl-PL" sz="2600" dirty="0" smtClean="0"/>
              <a:t> </a:t>
            </a:r>
            <a:br>
              <a:rPr lang="pl-PL" sz="2600" dirty="0" smtClean="0"/>
            </a:br>
            <a:r>
              <a:rPr lang="pl-PL" sz="2600" dirty="0" smtClean="0"/>
              <a:t>- śmierć pierworodnych (10) – zniszczenie pierwszych zbiorów</a:t>
            </a:r>
            <a:endParaRPr lang="pl-PL" sz="2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6453336"/>
          </a:xfrm>
        </p:spPr>
        <p:txBody>
          <a:bodyPr>
            <a:normAutofit/>
          </a:bodyPr>
          <a:lstStyle/>
          <a:p>
            <a:pPr algn="l"/>
            <a:r>
              <a:rPr lang="pl-PL" sz="2800" baseline="30000" dirty="0" smtClean="0"/>
              <a:t/>
            </a:r>
            <a:br>
              <a:rPr lang="pl-PL" sz="2800" baseline="30000" dirty="0" smtClean="0"/>
            </a:br>
            <a:endParaRPr lang="pl-PL" sz="28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459696"/>
            <a:ext cx="864096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2600" dirty="0" smtClean="0">
                <a:ea typeface="Calibri" pitchFamily="34" charset="0"/>
                <a:cs typeface="Times New Roman" pitchFamily="18" charset="0"/>
              </a:rPr>
              <a:t>cuda </a:t>
            </a:r>
            <a:r>
              <a:rPr lang="pl-PL" sz="2600" i="1" dirty="0" err="1" smtClean="0">
                <a:ea typeface="Calibri" pitchFamily="34" charset="0"/>
                <a:cs typeface="Times New Roman" pitchFamily="18" charset="0"/>
              </a:rPr>
              <a:t>quoad</a:t>
            </a:r>
            <a:r>
              <a:rPr lang="pl-PL" sz="2600" i="1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pl-PL" sz="2600" i="1" dirty="0" err="1" smtClean="0">
                <a:ea typeface="Calibri" pitchFamily="34" charset="0"/>
                <a:cs typeface="Times New Roman" pitchFamily="18" charset="0"/>
              </a:rPr>
              <a:t>substantiam</a:t>
            </a:r>
            <a:r>
              <a:rPr lang="pl-PL" sz="2600" i="1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pl-PL" sz="2600" dirty="0" smtClean="0">
                <a:ea typeface="Calibri" pitchFamily="34" charset="0"/>
                <a:cs typeface="Times New Roman" pitchFamily="18" charset="0"/>
              </a:rPr>
              <a:t>– co do istoty</a:t>
            </a:r>
          </a:p>
          <a:p>
            <a:r>
              <a:rPr lang="pl-PL" sz="2600" dirty="0">
                <a:cs typeface="Times New Roman" pitchFamily="18" charset="0"/>
              </a:rPr>
              <a:t>c</a:t>
            </a:r>
            <a:r>
              <a:rPr kumimoji="0" lang="pl-P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uda </a:t>
            </a:r>
            <a:r>
              <a:rPr kumimoji="0" lang="pl-PL" sz="2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quoad</a:t>
            </a:r>
            <a:r>
              <a:rPr kumimoji="0" lang="pl-PL" sz="2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</a:t>
            </a:r>
            <a:r>
              <a:rPr kumimoji="0" lang="pl-PL" sz="26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modum</a:t>
            </a:r>
            <a:r>
              <a:rPr kumimoji="0" lang="pl-PL" sz="2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</a:t>
            </a:r>
            <a:r>
              <a:rPr kumimoji="0" lang="pl-PL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– co do sposobu dokonania</a:t>
            </a:r>
          </a:p>
          <a:p>
            <a:endParaRPr lang="pl-PL" sz="2600" baseline="0" dirty="0">
              <a:cs typeface="Times New Roman" pitchFamily="18" charset="0"/>
            </a:endParaRPr>
          </a:p>
          <a:p>
            <a:r>
              <a:rPr kumimoji="0" lang="pl-PL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Problem dubletów</a:t>
            </a:r>
            <a:endParaRPr lang="pl-PL" sz="2600" dirty="0" smtClean="0"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pl-PL" sz="2600" baseline="0" dirty="0" smtClean="0">
                <a:cs typeface="Times New Roman" pitchFamily="18" charset="0"/>
              </a:rPr>
              <a:t>muchy (4) powtórzeniem</a:t>
            </a:r>
            <a:r>
              <a:rPr lang="pl-PL" sz="2600" dirty="0" smtClean="0">
                <a:cs typeface="Times New Roman" pitchFamily="18" charset="0"/>
              </a:rPr>
              <a:t> komarów (3)</a:t>
            </a:r>
          </a:p>
          <a:p>
            <a:pPr marL="457200" indent="-457200">
              <a:buFontTx/>
              <a:buChar char="-"/>
            </a:pPr>
            <a:r>
              <a:rPr lang="pl-PL" sz="2600" dirty="0" smtClean="0">
                <a:cs typeface="Times New Roman" pitchFamily="18" charset="0"/>
              </a:rPr>
              <a:t>w</a:t>
            </a:r>
            <a:r>
              <a:rPr kumimoji="0" lang="pl-P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rzody</a:t>
            </a:r>
            <a:r>
              <a:rPr kumimoji="0" lang="pl-PL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atakujące bydło i ludzi (6) powtórzeniem zarazy – epidemii atakującej </a:t>
            </a:r>
            <a:r>
              <a:rPr kumimoji="0" lang="pl-PL" sz="2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bydłow</a:t>
            </a:r>
            <a:r>
              <a:rPr kumimoji="0" lang="pl-PL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(5)</a:t>
            </a:r>
          </a:p>
          <a:p>
            <a:r>
              <a:rPr lang="pl-PL" sz="2600" baseline="0" dirty="0" smtClean="0">
                <a:cs typeface="Times New Roman" pitchFamily="18" charset="0"/>
              </a:rPr>
              <a:t>Sprzeczności</a:t>
            </a:r>
          </a:p>
          <a:p>
            <a:pPr marL="457200" indent="-457200">
              <a:buFontTx/>
              <a:buChar char="-"/>
            </a:pPr>
            <a:r>
              <a:rPr kumimoji="0" lang="pl-PL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Skoro całe bydło padło od zarazy (5), jak mogło być dotknięte wrzodami (6), ucierpieć od gradu (7) i </a:t>
            </a:r>
            <a:r>
              <a:rPr kumimoji="0" lang="pl-PL" sz="2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zgonąć</a:t>
            </a:r>
            <a:r>
              <a:rPr kumimoji="0" lang="pl-PL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z tym, co pierworodne (10)?</a:t>
            </a:r>
          </a:p>
          <a:p>
            <a:pPr marL="457200" indent="-457200">
              <a:buFontTx/>
              <a:buChar char="-"/>
            </a:pPr>
            <a:r>
              <a:rPr lang="pl-PL" sz="2600" baseline="0" dirty="0" smtClean="0">
                <a:cs typeface="Times New Roman" pitchFamily="18" charset="0"/>
              </a:rPr>
              <a:t>Skoro żaby pokryły cały Egipt (2), jak mogli uczynić to samo czarownicy?</a:t>
            </a:r>
          </a:p>
          <a:p>
            <a:pPr marL="457200" indent="-457200">
              <a:buFontTx/>
              <a:buChar char="-"/>
            </a:pPr>
            <a:r>
              <a:rPr kumimoji="0" lang="pl-PL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Skoro krew była w całym Egipcie (1), jak mogli to samo uczynić czarownicy?</a:t>
            </a:r>
            <a:endParaRPr kumimoji="0" lang="sq-AL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404664"/>
            <a:ext cx="8964488" cy="626469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Trzy tryplety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	Nil (1)			muchy (4)		grad (7)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	żaby (2)		zaraza	 (5)		szarańcza (8)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	komary (3)		wrzody (6)		ciemności (9)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/>
              <a:t>	</a:t>
            </a:r>
            <a:r>
              <a:rPr lang="pl-PL" sz="2400" dirty="0" smtClean="0"/>
              <a:t>śmierć pierworodnych (10)</a:t>
            </a:r>
          </a:p>
          <a:p>
            <a:pPr marL="0" indent="0">
              <a:spcBef>
                <a:spcPts val="0"/>
              </a:spcBef>
              <a:buNone/>
            </a:pPr>
            <a:endParaRPr lang="pl-PL" sz="24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I. plaga trypletu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Bóg każe Mojżeszowi iść z rana nad Nil, by tam ostrzegł faraona (7,15; 8,16; 9,13)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II. plaga trypletu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Bóg posyła Mojżesza do pałacu faraona z ostrzeżeniem (8,1; 9,8; 10,21)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III. plaga trypletu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Bóg nakazuje Mojżeszowi i Aaronowi zesłać plagę bez ostrzeżenia (8,12; 9,8; 10,21)</a:t>
            </a:r>
            <a:endParaRPr lang="pl-PL" sz="2400" dirty="0"/>
          </a:p>
        </p:txBody>
      </p:sp>
      <p:sp>
        <p:nvSpPr>
          <p:cNvPr id="4" name="Prostokąt 3"/>
          <p:cNvSpPr/>
          <p:nvPr/>
        </p:nvSpPr>
        <p:spPr>
          <a:xfrm>
            <a:off x="251520" y="260649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800" dirty="0" smtClean="0"/>
          </a:p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404664"/>
            <a:ext cx="8964488" cy="626469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Trzy tryplety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	Nil (1)			muchy (4)		grad (7)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	żaby (2)		zaraza	 (5)		szarańcza (8)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	komary (3)		wrzody (6)		ciemności (9)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/>
              <a:t>	</a:t>
            </a:r>
            <a:r>
              <a:rPr lang="pl-PL" sz="2400" dirty="0" smtClean="0"/>
              <a:t>śmierć pierworodnych (10)</a:t>
            </a:r>
          </a:p>
          <a:p>
            <a:pPr marL="0" indent="0">
              <a:spcBef>
                <a:spcPts val="0"/>
              </a:spcBef>
              <a:buNone/>
            </a:pPr>
            <a:endParaRPr lang="pl-PL" sz="24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I. tryplet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Wyższość Boga i Jego wysłanników (7,17; 8,4.14-15)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II. plaga trypletu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Boża obecność w ziemie egipskiej ukazana w uchronieniu Jego ludu przed plagami (8,18; 9,4.6)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III. plaga trypletu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Boża nieporównywalność (9,14) zasugerowana przez stwierdzenie, że nigdy wcześniej nie widziano takich plag (9,18.24; 10,6.14)</a:t>
            </a:r>
            <a:endParaRPr lang="pl-PL" sz="2400" dirty="0"/>
          </a:p>
        </p:txBody>
      </p:sp>
      <p:sp>
        <p:nvSpPr>
          <p:cNvPr id="4" name="Prostokąt 3"/>
          <p:cNvSpPr/>
          <p:nvPr/>
        </p:nvSpPr>
        <p:spPr>
          <a:xfrm>
            <a:off x="251520" y="260649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800" dirty="0" smtClean="0"/>
          </a:p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155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404664"/>
            <a:ext cx="8964488" cy="626469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	Nil (1)			muchy (4)		grad (7)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	żaby (2)		zaraza	 (5)		szarańcza (8)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	komary (3)		wrzody (6)		ciemności (9)	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śmierć pierworodnych (10)</a:t>
            </a:r>
          </a:p>
          <a:p>
            <a:pPr marL="0" indent="0">
              <a:spcBef>
                <a:spcPts val="0"/>
              </a:spcBef>
              <a:buNone/>
            </a:pPr>
            <a:endParaRPr lang="pl-PL" sz="24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Razem: 125 wierszy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J: 86		P: 24		E: 15</a:t>
            </a:r>
          </a:p>
          <a:p>
            <a:pPr marL="0" indent="0">
              <a:spcBef>
                <a:spcPts val="0"/>
              </a:spcBef>
              <a:buNone/>
            </a:pPr>
            <a:endParaRPr lang="pl-PL" sz="24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E: ciemności (9); nikła obecność w 1, 7, 8, 10; brak kompletnej narracji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P: muchy (4); wrzody (6); kilka wierszy w 1, 2 i 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J: 2/3 narracji; zna siedem plag</a:t>
            </a:r>
          </a:p>
          <a:p>
            <a:pPr marL="0" indent="0">
              <a:spcBef>
                <a:spcPts val="0"/>
              </a:spcBef>
              <a:buNone/>
            </a:pPr>
            <a:endParaRPr lang="pl-PL" sz="24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err="1" smtClean="0"/>
              <a:t>Ps</a:t>
            </a:r>
            <a:r>
              <a:rPr lang="pl-PL" sz="2400" dirty="0" smtClean="0"/>
              <a:t> 78: siedem plag (1,4,2, 8, 7, 5, 10)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err="1" smtClean="0"/>
              <a:t>Ps</a:t>
            </a:r>
            <a:r>
              <a:rPr lang="pl-PL" sz="2400" dirty="0" smtClean="0"/>
              <a:t> 105: osiem plag (9,1 , 2, 4, 3, 7, 8, 10)</a:t>
            </a:r>
          </a:p>
          <a:p>
            <a:pPr marL="0" indent="0">
              <a:spcBef>
                <a:spcPts val="0"/>
              </a:spcBef>
              <a:buNone/>
            </a:pPr>
            <a:endParaRPr lang="pl-PL" sz="24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 		</a:t>
            </a:r>
          </a:p>
          <a:p>
            <a:pPr marL="0" indent="0">
              <a:spcBef>
                <a:spcPts val="0"/>
              </a:spcBef>
              <a:buNone/>
            </a:pPr>
            <a:endParaRPr lang="pl-PL" sz="2400" dirty="0"/>
          </a:p>
          <a:p>
            <a:pPr marL="0" indent="0">
              <a:spcBef>
                <a:spcPts val="0"/>
              </a:spcBef>
              <a:buNone/>
            </a:pPr>
            <a:endParaRPr lang="pl-PL" sz="2400" dirty="0" smtClean="0"/>
          </a:p>
        </p:txBody>
      </p:sp>
      <p:sp>
        <p:nvSpPr>
          <p:cNvPr id="4" name="Prostokąt 3"/>
          <p:cNvSpPr/>
          <p:nvPr/>
        </p:nvSpPr>
        <p:spPr>
          <a:xfrm>
            <a:off x="251520" y="260649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800" dirty="0" smtClean="0"/>
          </a:p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8925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idx="1"/>
          </p:nvPr>
        </p:nvSpPr>
        <p:spPr>
          <a:xfrm>
            <a:off x="179388" y="548680"/>
            <a:ext cx="8713787" cy="60489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Różnice między tradycjami</a:t>
            </a:r>
          </a:p>
          <a:p>
            <a:pPr marL="514350" indent="-514350">
              <a:buAutoNum type="arabicPeriod"/>
            </a:pPr>
            <a:r>
              <a:rPr lang="pl-PL" sz="2400" dirty="0" smtClean="0"/>
              <a:t>Role 	</a:t>
            </a:r>
          </a:p>
          <a:p>
            <a:pPr marL="0" indent="0">
              <a:buNone/>
            </a:pPr>
            <a:r>
              <a:rPr lang="pl-PL" sz="2400" dirty="0" smtClean="0"/>
              <a:t>J, E: 	Mojżesz – prorok</a:t>
            </a:r>
          </a:p>
          <a:p>
            <a:pPr marL="0" indent="0">
              <a:buNone/>
            </a:pPr>
            <a:r>
              <a:rPr lang="pl-PL" sz="2400" dirty="0" smtClean="0"/>
              <a:t>P:</a:t>
            </a:r>
            <a:r>
              <a:rPr lang="pl-PL" sz="2400" dirty="0"/>
              <a:t>	</a:t>
            </a:r>
            <a:r>
              <a:rPr lang="pl-PL" sz="2400" dirty="0" smtClean="0"/>
              <a:t>Aaron – pierwszoplanowa postać, Mojżesz w tle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2. Formuły</a:t>
            </a:r>
          </a:p>
          <a:p>
            <a:pPr marL="0" indent="0">
              <a:buNone/>
            </a:pPr>
            <a:r>
              <a:rPr lang="pl-PL" sz="2400" dirty="0" smtClean="0"/>
              <a:t>J, E: 	Mojżesz posługuje się formułą posłańca</a:t>
            </a:r>
          </a:p>
          <a:p>
            <a:pPr marL="0" indent="0">
              <a:buNone/>
            </a:pPr>
            <a:r>
              <a:rPr lang="pl-PL" sz="2400" dirty="0" smtClean="0"/>
              <a:t>P: 	</a:t>
            </a:r>
            <a:r>
              <a:rPr lang="pl-PL" sz="2400" dirty="0" err="1" smtClean="0"/>
              <a:t>Jahwe</a:t>
            </a:r>
            <a:r>
              <a:rPr lang="pl-PL" sz="2400" dirty="0" smtClean="0"/>
              <a:t> przemawia do Mojżesza, ten przekazuje słowa 	Aaronowi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 smtClean="0"/>
              <a:t>3. Plagi</a:t>
            </a:r>
          </a:p>
          <a:p>
            <a:pPr marL="0" indent="0">
              <a:buNone/>
            </a:pPr>
            <a:r>
              <a:rPr lang="pl-PL" sz="2400" dirty="0" smtClean="0"/>
              <a:t>J, E: 	katastrofy, które mają ukarać faraona</a:t>
            </a:r>
          </a:p>
          <a:p>
            <a:pPr marL="0" indent="0">
              <a:buNone/>
            </a:pPr>
            <a:r>
              <a:rPr lang="pl-PL" sz="2400" dirty="0" smtClean="0"/>
              <a:t>P: 	znaki i cuda, które mają uwierzytelnić Mojżesza i Aarona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</p:spPr>
        <p:txBody>
          <a:bodyPr>
            <a:normAutofit/>
          </a:bodyPr>
          <a:lstStyle/>
          <a:p>
            <a:pPr algn="l"/>
            <a:r>
              <a:rPr lang="pl-PL" sz="2800" dirty="0" smtClean="0"/>
              <a:t>Określenie plag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en-US" sz="2600" i="1" dirty="0" err="1" smtClean="0">
                <a:latin typeface="Bwtransh" panose="02020600050405020304" pitchFamily="18" charset="0"/>
              </a:rPr>
              <a:t>môpët</a:t>
            </a:r>
            <a:r>
              <a:rPr lang="en-US" sz="2800" dirty="0" smtClean="0"/>
              <a:t> – </a:t>
            </a:r>
            <a:r>
              <a:rPr lang="en-US" sz="2800" dirty="0" err="1" smtClean="0"/>
              <a:t>cuda</a:t>
            </a:r>
            <a:r>
              <a:rPr lang="en-US" sz="2800" dirty="0" smtClean="0"/>
              <a:t> (7,9; 11,9)</a:t>
            </a:r>
            <a:br>
              <a:rPr lang="en-US" sz="2800" dirty="0" smtClean="0"/>
            </a:br>
            <a:r>
              <a:rPr lang="en-US" sz="2800" dirty="0" smtClean="0"/>
              <a:t>- co</a:t>
            </a:r>
            <a:r>
              <a:rPr lang="pl-PL" sz="2800" dirty="0" smtClean="0"/>
              <a:t>ś niezwykłego, nienormlanego (</a:t>
            </a:r>
            <a:r>
              <a:rPr lang="pl-PL" sz="2800" dirty="0" err="1" smtClean="0"/>
              <a:t>Ps</a:t>
            </a:r>
            <a:r>
              <a:rPr lang="pl-PL" sz="2800" dirty="0" smtClean="0"/>
              <a:t> 7,1.7)</a:t>
            </a:r>
            <a:br>
              <a:rPr lang="pl-PL" sz="2800" dirty="0" smtClean="0"/>
            </a:br>
            <a:r>
              <a:rPr lang="pl-PL" sz="2800" dirty="0" smtClean="0"/>
              <a:t>- ostrzeżenie, zapowiedź (Iz 8,18; 20,3; </a:t>
            </a:r>
            <a:r>
              <a:rPr lang="pl-PL" sz="2800" dirty="0" err="1" smtClean="0"/>
              <a:t>Ez</a:t>
            </a:r>
            <a:r>
              <a:rPr lang="pl-PL" sz="2800" dirty="0" smtClean="0"/>
              <a:t> 12,6.11; 24,24.27)</a:t>
            </a:r>
            <a:br>
              <a:rPr lang="pl-PL" sz="2800" dirty="0" smtClean="0"/>
            </a:br>
            <a:r>
              <a:rPr lang="pl-PL" sz="2800" dirty="0" smtClean="0"/>
              <a:t>- cud w pełnym tego słowa znaczeniu: rozpadnięcie się ołtarza w Betel (1 </a:t>
            </a:r>
            <a:r>
              <a:rPr lang="pl-PL" sz="2800" dirty="0" err="1" smtClean="0"/>
              <a:t>Krl</a:t>
            </a:r>
            <a:r>
              <a:rPr lang="pl-PL" sz="2800" dirty="0" smtClean="0"/>
              <a:t> 13,3.5)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en-US" sz="2600" i="1" dirty="0" smtClean="0">
                <a:latin typeface="Bwtransh" panose="02020600050405020304" pitchFamily="18" charset="0"/>
              </a:rPr>
              <a:t>´</a:t>
            </a:r>
            <a:r>
              <a:rPr lang="en-US" sz="2600" i="1" dirty="0" err="1" smtClean="0">
                <a:latin typeface="Bwtransh" panose="02020600050405020304" pitchFamily="18" charset="0"/>
              </a:rPr>
              <a:t>öt</a:t>
            </a:r>
            <a:r>
              <a:rPr lang="en-US" sz="2600" i="1" dirty="0">
                <a:latin typeface="Bwtransh" panose="02020600050405020304" pitchFamily="18" charset="0"/>
              </a:rPr>
              <a:t> </a:t>
            </a:r>
            <a:r>
              <a:rPr lang="en-US" sz="2800" dirty="0" smtClean="0"/>
              <a:t>– </a:t>
            </a:r>
            <a:r>
              <a:rPr lang="en-US" sz="2800" dirty="0" err="1" smtClean="0"/>
              <a:t>znak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znak</a:t>
            </a:r>
            <a:r>
              <a:rPr lang="en-US" sz="2800" dirty="0" smtClean="0"/>
              <a:t> </a:t>
            </a:r>
            <a:r>
              <a:rPr lang="en-US" sz="2800" dirty="0" err="1" smtClean="0"/>
              <a:t>objawiaj</a:t>
            </a:r>
            <a:r>
              <a:rPr lang="pl-PL" sz="2800" dirty="0" err="1" smtClean="0"/>
              <a:t>ący</a:t>
            </a:r>
            <a:r>
              <a:rPr lang="pl-PL" sz="2800" dirty="0" smtClean="0"/>
              <a:t> obecność, działanie Boga</a:t>
            </a:r>
            <a:br>
              <a:rPr lang="pl-PL" sz="2800" dirty="0" smtClean="0"/>
            </a:br>
            <a:r>
              <a:rPr lang="en-US" sz="2800" i="1" dirty="0" err="1">
                <a:latin typeface="Bwtransh" panose="02020600050405020304" pitchFamily="18" charset="0"/>
              </a:rPr>
              <a:t>môpët</a:t>
            </a:r>
            <a:r>
              <a:rPr lang="en-US" sz="3200" dirty="0"/>
              <a:t> </a:t>
            </a:r>
            <a:r>
              <a:rPr lang="pl-PL" sz="2800" dirty="0" smtClean="0"/>
              <a:t>i </a:t>
            </a:r>
            <a:r>
              <a:rPr lang="en-US" sz="2800" i="1" dirty="0">
                <a:latin typeface="Bwtransh" panose="02020600050405020304" pitchFamily="18" charset="0"/>
              </a:rPr>
              <a:t>´</a:t>
            </a:r>
            <a:r>
              <a:rPr lang="en-US" sz="2800" i="1" dirty="0" err="1">
                <a:latin typeface="Bwtransh" panose="02020600050405020304" pitchFamily="18" charset="0"/>
              </a:rPr>
              <a:t>öt</a:t>
            </a:r>
            <a:r>
              <a:rPr lang="en-US" sz="2800" i="1" dirty="0">
                <a:latin typeface="Bwtransh" panose="02020600050405020304" pitchFamily="18" charset="0"/>
              </a:rPr>
              <a:t> </a:t>
            </a:r>
            <a:r>
              <a:rPr lang="pl-PL" sz="2800" dirty="0" smtClean="0"/>
              <a:t>razem: </a:t>
            </a:r>
            <a:r>
              <a:rPr lang="pl-PL" sz="2800" dirty="0" err="1" smtClean="0"/>
              <a:t>Wj</a:t>
            </a:r>
            <a:r>
              <a:rPr lang="pl-PL" sz="2800" dirty="0" smtClean="0"/>
              <a:t> 7,3; Jr 32,20; </a:t>
            </a:r>
            <a:r>
              <a:rPr lang="pl-PL" sz="2800" dirty="0" err="1" smtClean="0"/>
              <a:t>Pwt</a:t>
            </a:r>
            <a:r>
              <a:rPr lang="pl-PL" sz="2800" dirty="0" smtClean="0"/>
              <a:t> 6,22; 34,11; </a:t>
            </a:r>
            <a:r>
              <a:rPr lang="pl-PL" sz="2800" dirty="0" err="1" smtClean="0"/>
              <a:t>Ps</a:t>
            </a:r>
            <a:r>
              <a:rPr lang="pl-PL" sz="2800" dirty="0" smtClean="0"/>
              <a:t> 78,43; 105,27; Ne 9,10</a:t>
            </a:r>
            <a:endParaRPr lang="pl-PL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pPr algn="l">
              <a:spcBef>
                <a:spcPts val="0"/>
              </a:spcBef>
            </a:pPr>
            <a:r>
              <a:rPr lang="pl-PL" sz="2900" b="1" dirty="0" smtClean="0"/>
              <a:t>Określenie plag</a:t>
            </a:r>
            <a:r>
              <a:rPr lang="en-US" sz="2900" b="1" dirty="0" smtClean="0"/>
              <a:t> – </a:t>
            </a:r>
            <a:r>
              <a:rPr lang="en-US" sz="2900" b="1" dirty="0" err="1" smtClean="0"/>
              <a:t>rdze</a:t>
            </a:r>
            <a:r>
              <a:rPr lang="pl-PL" sz="2900" b="1" dirty="0" smtClean="0"/>
              <a:t>ń </a:t>
            </a:r>
            <a:r>
              <a:rPr lang="pl-PL" sz="2900" b="1" i="1" dirty="0" smtClean="0"/>
              <a:t>n-g-p</a:t>
            </a:r>
            <a:r>
              <a:rPr lang="en-US" sz="2900" b="1" dirty="0" smtClean="0"/>
              <a:t/>
            </a:r>
            <a:br>
              <a:rPr lang="en-US" sz="2900" b="1" dirty="0" smtClean="0"/>
            </a:br>
            <a:r>
              <a:rPr lang="en-US" sz="2900" b="1" dirty="0" smtClean="0"/>
              <a:t/>
            </a:r>
            <a:br>
              <a:rPr lang="en-US" sz="2900" b="1" dirty="0" smtClean="0"/>
            </a:br>
            <a:r>
              <a:rPr lang="en-US" sz="2600" dirty="0" err="1" smtClean="0"/>
              <a:t>rzeczownik</a:t>
            </a:r>
            <a:r>
              <a:rPr lang="en-US" sz="2600" dirty="0" smtClean="0">
                <a:latin typeface="Bwtransh" panose="02020600050405020304" pitchFamily="18" charset="0"/>
              </a:rPr>
              <a:t> </a:t>
            </a:r>
            <a:r>
              <a:rPr lang="pl-PL" sz="2600" i="1" dirty="0" err="1">
                <a:latin typeface="BWTranshs" pitchFamily="2" charset="0"/>
              </a:rPr>
              <a:t>maGGëpâ</a:t>
            </a:r>
            <a:r>
              <a:rPr lang="pl-PL" sz="2600" dirty="0"/>
              <a:t> </a:t>
            </a:r>
            <a:r>
              <a:rPr lang="en-US" sz="2600" dirty="0" smtClean="0"/>
              <a:t>w 9,14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pl-PL" sz="2600" dirty="0" smtClean="0"/>
              <a:t>czasownik </a:t>
            </a:r>
            <a:r>
              <a:rPr lang="pl-PL" sz="2600" i="1" dirty="0" err="1" smtClean="0">
                <a:latin typeface="BWTranshs" pitchFamily="2" charset="0"/>
              </a:rPr>
              <a:t>näGap</a:t>
            </a:r>
            <a:r>
              <a:rPr lang="pl-PL" sz="2600" i="1" dirty="0" smtClean="0">
                <a:latin typeface="BWTranshs" pitchFamily="2" charset="0"/>
              </a:rPr>
              <a:t> </a:t>
            </a:r>
            <a:r>
              <a:rPr lang="pl-PL" sz="2600" dirty="0" smtClean="0"/>
              <a:t>w</a:t>
            </a:r>
            <a:r>
              <a:rPr lang="en-US" sz="2600" dirty="0" smtClean="0"/>
              <a:t> 7,27 </a:t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err="1" smtClean="0"/>
              <a:t>rzeczownik</a:t>
            </a:r>
            <a:r>
              <a:rPr lang="en-US" sz="2600" dirty="0" smtClean="0"/>
              <a:t> </a:t>
            </a:r>
            <a:r>
              <a:rPr lang="en-US" sz="2600" i="1" dirty="0" err="1">
                <a:latin typeface="BWTranshs" pitchFamily="2" charset="0"/>
              </a:rPr>
              <a:t>nega</a:t>
            </a:r>
            <a:r>
              <a:rPr lang="en-US" sz="2600" i="1" dirty="0" smtClean="0">
                <a:latin typeface="BWTranshs" pitchFamily="2" charset="0"/>
              </a:rPr>
              <a:t>`</a:t>
            </a:r>
            <a:r>
              <a:rPr lang="en-US" sz="2600" dirty="0" smtClean="0"/>
              <a:t> w 11,1</a:t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err="1" smtClean="0"/>
              <a:t>twarde</a:t>
            </a:r>
            <a:r>
              <a:rPr lang="en-US" sz="2600" dirty="0" smtClean="0"/>
              <a:t>, </a:t>
            </a:r>
            <a:r>
              <a:rPr lang="en-US" sz="2600" dirty="0" err="1" smtClean="0"/>
              <a:t>mocne</a:t>
            </a:r>
            <a:r>
              <a:rPr lang="en-US" sz="2600" dirty="0" smtClean="0"/>
              <a:t> </a:t>
            </a:r>
            <a:r>
              <a:rPr lang="en-US" sz="2600" dirty="0" err="1" smtClean="0"/>
              <a:t>uderzenia</a:t>
            </a:r>
            <a:r>
              <a:rPr lang="en-US" sz="2600" dirty="0" smtClean="0"/>
              <a:t> (</a:t>
            </a:r>
            <a:r>
              <a:rPr lang="en-US" sz="2600" dirty="0" err="1" smtClean="0"/>
              <a:t>ciosy</a:t>
            </a:r>
            <a:r>
              <a:rPr lang="en-US" sz="2600" dirty="0" smtClean="0"/>
              <a:t>) </a:t>
            </a:r>
            <a:r>
              <a:rPr lang="en-US" sz="2600" dirty="0" err="1" smtClean="0"/>
              <a:t>dla</a:t>
            </a:r>
            <a:r>
              <a:rPr lang="en-US" sz="2600" dirty="0" smtClean="0"/>
              <a:t> </a:t>
            </a:r>
            <a:r>
              <a:rPr lang="en-US" sz="2600" dirty="0" err="1" smtClean="0"/>
              <a:t>Egiptu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en-US" sz="2600" dirty="0" err="1" smtClean="0"/>
              <a:t>uderzenia</a:t>
            </a:r>
            <a:r>
              <a:rPr lang="en-US" sz="2600" dirty="0" smtClean="0"/>
              <a:t> </a:t>
            </a:r>
            <a:r>
              <a:rPr lang="en-US" sz="2600" dirty="0" err="1" smtClean="0"/>
              <a:t>taj</a:t>
            </a:r>
            <a:r>
              <a:rPr lang="pl-PL" sz="2600" dirty="0" smtClean="0"/>
              <a:t>e</a:t>
            </a:r>
            <a:r>
              <a:rPr lang="en-US" sz="2600" dirty="0" err="1" smtClean="0"/>
              <a:t>mniczego</a:t>
            </a:r>
            <a:r>
              <a:rPr lang="en-US" sz="2600" dirty="0" smtClean="0"/>
              <a:t> </a:t>
            </a:r>
            <a:r>
              <a:rPr lang="en-US" sz="2600" dirty="0" err="1" smtClean="0"/>
              <a:t>pochodzenia</a:t>
            </a:r>
            <a:r>
              <a:rPr lang="en-US" sz="2600" dirty="0" smtClean="0"/>
              <a:t> </a:t>
            </a:r>
            <a:r>
              <a:rPr lang="en-US" sz="2600" dirty="0" err="1" smtClean="0"/>
              <a:t>pos</a:t>
            </a:r>
            <a:r>
              <a:rPr lang="pl-PL" sz="2600" dirty="0" err="1" smtClean="0"/>
              <a:t>łane</a:t>
            </a:r>
            <a:r>
              <a:rPr lang="pl-PL" sz="2600" dirty="0" smtClean="0"/>
              <a:t> przez Boga, szczególnie zaraza (Lb 14,37; 17,13; 25,9.18; 31,16; 1 Sm 6,4; 2 Sm 24,21)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/>
            </a:r>
            <a:br>
              <a:rPr lang="en-US" sz="2600" dirty="0" smtClean="0"/>
            </a:br>
            <a:endParaRPr lang="pl-PL" sz="2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3367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600" dirty="0" smtClean="0"/>
              <a:t>Cel plag – schemat</a:t>
            </a:r>
          </a:p>
          <a:p>
            <a:r>
              <a:rPr lang="pl-PL" sz="2600" dirty="0" smtClean="0"/>
              <a:t>oznajmienie nieszczęścia</a:t>
            </a:r>
          </a:p>
          <a:p>
            <a:r>
              <a:rPr lang="pl-PL" sz="2600" dirty="0"/>
              <a:t>r</a:t>
            </a:r>
            <a:r>
              <a:rPr lang="pl-PL" sz="2600" dirty="0" smtClean="0"/>
              <a:t>ealizacja zapowiedzi</a:t>
            </a:r>
          </a:p>
          <a:p>
            <a:r>
              <a:rPr lang="pl-PL" sz="2600" dirty="0"/>
              <a:t>u</a:t>
            </a:r>
            <a:r>
              <a:rPr lang="pl-PL" sz="2600" dirty="0" smtClean="0"/>
              <a:t>stanie nieszczęścia</a:t>
            </a:r>
          </a:p>
          <a:p>
            <a:r>
              <a:rPr lang="pl-PL" sz="2600" dirty="0"/>
              <a:t>o</a:t>
            </a:r>
            <a:r>
              <a:rPr lang="pl-PL" sz="2600" dirty="0" smtClean="0"/>
              <a:t>bserwacja jego nieużyteczności wobec zatwardziałości serca faraona</a:t>
            </a:r>
          </a:p>
          <a:p>
            <a:pPr marL="0" indent="0">
              <a:buNone/>
            </a:pPr>
            <a:r>
              <a:rPr lang="pl-PL" sz="2600" dirty="0"/>
              <a:t>Cel plag – </a:t>
            </a:r>
            <a:r>
              <a:rPr lang="pl-PL" sz="2600" dirty="0" smtClean="0"/>
              <a:t>refreny</a:t>
            </a:r>
          </a:p>
          <a:p>
            <a:r>
              <a:rPr lang="pl-PL" sz="2600" dirty="0" smtClean="0"/>
              <a:t>wypuść mój lud, by mi służył/oddał cześć (</a:t>
            </a:r>
            <a:r>
              <a:rPr lang="pl-PL" sz="2600" dirty="0" err="1" smtClean="0"/>
              <a:t>Wj</a:t>
            </a:r>
            <a:r>
              <a:rPr lang="pl-PL" sz="2600" dirty="0" smtClean="0"/>
              <a:t> 7,16.26; 8,16; 9,1.13; 10,3)</a:t>
            </a:r>
          </a:p>
          <a:p>
            <a:r>
              <a:rPr lang="en-US" sz="2600" dirty="0"/>
              <a:t>s</a:t>
            </a:r>
            <a:r>
              <a:rPr lang="pl-PL" sz="2600" dirty="0" smtClean="0"/>
              <a:t>erce faraona się zatwardziło i nie wypuścił ludu (czas. </a:t>
            </a:r>
            <a:r>
              <a:rPr lang="pl-PL" sz="2600" i="1" dirty="0" err="1"/>
              <a:t>k</a:t>
            </a:r>
            <a:r>
              <a:rPr lang="pl-PL" sz="2600" i="1" dirty="0" err="1" smtClean="0"/>
              <a:t>bd</a:t>
            </a:r>
            <a:r>
              <a:rPr lang="pl-PL" sz="2600" dirty="0" smtClean="0"/>
              <a:t>: 7,14; 8,11.28; 9,7; czas. </a:t>
            </a:r>
            <a:r>
              <a:rPr lang="en-US" sz="2600" i="1" dirty="0" err="1"/>
              <a:t>h</a:t>
            </a:r>
            <a:r>
              <a:rPr lang="pl-PL" sz="2600" i="1" dirty="0" err="1" smtClean="0"/>
              <a:t>zq</a:t>
            </a:r>
            <a:r>
              <a:rPr lang="pl-PL" sz="2600" dirty="0" smtClean="0"/>
              <a:t>: </a:t>
            </a:r>
            <a:r>
              <a:rPr lang="en-US" sz="2600" dirty="0" smtClean="0"/>
              <a:t>9,35; 10,20.27)</a:t>
            </a:r>
          </a:p>
          <a:p>
            <a:r>
              <a:rPr lang="pl-PL" sz="2600" dirty="0" err="1"/>
              <a:t>s</a:t>
            </a:r>
            <a:r>
              <a:rPr lang="en-US" sz="2600" dirty="0" err="1" smtClean="0"/>
              <a:t>erce</a:t>
            </a:r>
            <a:r>
              <a:rPr lang="en-US" sz="2600" dirty="0" smtClean="0"/>
              <a:t> </a:t>
            </a:r>
            <a:r>
              <a:rPr lang="en-US" sz="2600" dirty="0" err="1" smtClean="0"/>
              <a:t>faraona</a:t>
            </a:r>
            <a:r>
              <a:rPr lang="en-US" sz="2600" dirty="0" smtClean="0"/>
              <a:t> by</a:t>
            </a:r>
            <a:r>
              <a:rPr lang="pl-PL" sz="2600" dirty="0" smtClean="0"/>
              <a:t>ł</a:t>
            </a:r>
            <a:r>
              <a:rPr lang="en-US" sz="2600" dirty="0" smtClean="0"/>
              <a:t>o u</a:t>
            </a:r>
            <a:r>
              <a:rPr lang="pl-PL" sz="2600" dirty="0" smtClean="0"/>
              <a:t>parte i nie usłuchał ich, jak zapowiedział Pan (7,13.22; 8,11.15; 9,12)</a:t>
            </a:r>
          </a:p>
          <a:p>
            <a:r>
              <a:rPr lang="pl-PL" sz="2600" dirty="0"/>
              <a:t>p</a:t>
            </a:r>
            <a:r>
              <a:rPr lang="pl-PL" sz="2600" dirty="0" smtClean="0"/>
              <a:t>oznasz, że Ja jestem </a:t>
            </a:r>
            <a:r>
              <a:rPr lang="pl-PL" sz="2600" dirty="0" err="1" smtClean="0"/>
              <a:t>Jahwe</a:t>
            </a:r>
            <a:r>
              <a:rPr lang="pl-PL" sz="2600" dirty="0" smtClean="0"/>
              <a:t> (7,17; 8,18; 10,2; por. 8,6; 9,14)</a:t>
            </a:r>
          </a:p>
          <a:p>
            <a:pPr marL="0" indent="0">
              <a:buNone/>
            </a:pP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2885436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600" dirty="0" smtClean="0"/>
              <a:t>Cel plag</a:t>
            </a:r>
          </a:p>
          <a:p>
            <a:r>
              <a:rPr lang="pl-PL" sz="2600" dirty="0" smtClean="0"/>
              <a:t>Bóg pragnie, żeby Jego lud był wolny, by Mu służyć.</a:t>
            </a:r>
          </a:p>
          <a:p>
            <a:r>
              <a:rPr lang="pl-PL" sz="2600" dirty="0" smtClean="0"/>
              <a:t>Potęga ludzka, która przeciwstawia się Bogu, nie słucha Jego słowa i zatwardza swe serce.</a:t>
            </a:r>
          </a:p>
          <a:p>
            <a:r>
              <a:rPr lang="pl-PL" sz="2600" dirty="0" smtClean="0"/>
              <a:t>Mimo to wola Boża pozostaje nieugięta, niezmienna, ale przyjdzie moment, kiedy Pan da się „poznać”.</a:t>
            </a:r>
          </a:p>
          <a:p>
            <a:endParaRPr lang="pl-PL" sz="2600" dirty="0"/>
          </a:p>
          <a:p>
            <a:pPr marL="0" indent="0">
              <a:buNone/>
            </a:pPr>
            <a:r>
              <a:rPr lang="pl-PL" sz="2600" dirty="0" smtClean="0"/>
              <a:t>Lektura prorocka plag w Am 4,6-11</a:t>
            </a:r>
          </a:p>
          <a:p>
            <a:pPr marL="0" indent="0">
              <a:buNone/>
            </a:pPr>
            <a:r>
              <a:rPr lang="pl-PL" sz="2600" dirty="0" smtClean="0"/>
              <a:t>Lista klęsk, które dotknęły w tym czasie Palestynę.</a:t>
            </a:r>
          </a:p>
          <a:p>
            <a:pPr marL="0" indent="0">
              <a:buNone/>
            </a:pPr>
            <a:r>
              <a:rPr lang="pl-PL" sz="2600" dirty="0" smtClean="0"/>
              <a:t>Refren: „ale do Mnie nie powróciliście”.</a:t>
            </a:r>
          </a:p>
          <a:p>
            <a:pPr marL="0" indent="0">
              <a:buNone/>
            </a:pPr>
            <a:r>
              <a:rPr lang="pl-PL" sz="2600" dirty="0" smtClean="0"/>
              <a:t>Plagi jako słowo Boga, zaproszenie do zmiany postępowania.</a:t>
            </a:r>
          </a:p>
          <a:p>
            <a:pPr marL="0" indent="0">
              <a:buNone/>
            </a:pP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896337572"/>
      </p:ext>
    </p:extLst>
  </p:cSld>
  <p:clrMapOvr>
    <a:masterClrMapping/>
  </p:clrMapOvr>
</p:sld>
</file>

<file path=ppt/theme/theme1.xml><?xml version="1.0" encoding="utf-8"?>
<a:theme xmlns:a="http://schemas.openxmlformats.org/drawingml/2006/main" name="Rdz 15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Rdz 15</Template>
  <TotalTime>513</TotalTime>
  <Words>542</Words>
  <Application>Microsoft Office PowerPoint</Application>
  <PresentationFormat>Pokaz na ekranie (4:3)</PresentationFormat>
  <Paragraphs>117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Bwtransh</vt:lpstr>
      <vt:lpstr>BWTranshs</vt:lpstr>
      <vt:lpstr>Calibri</vt:lpstr>
      <vt:lpstr>Times New Roman</vt:lpstr>
      <vt:lpstr>Rdz 15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Określenie plag  môpët – cuda (7,9; 11,9) - coś niezwykłego, nienormlanego (Ps 7,1.7) - ostrzeżenie, zapowiedź (Iz 8,18; 20,3; Ez 12,6.11; 24,24.27) - cud w pełnym tego słowa znaczeniu: rozpadnięcie się ołtarza w Betel (1 Krl 13,3.5)  ´öt – znak znak objawiający obecność, działanie Boga môpët i ´öt razem: Wj 7,3; Jr 32,20; Pwt 6,22; 34,11; Ps 78,43; 105,27; Ne 9,10</vt:lpstr>
      <vt:lpstr>Określenie plag – rdzeń n-g-p  rzeczownik maGGëpâ w 9,14  czasownik näGap w 7,27   rzeczownik nega` w 11,1  twarde, mocne uderzenia (ciosy) dla Egiptu  uderzenia tajemniczego pochodzenia posłane przez Boga, szczególnie zaraza (Lb 14,37; 17,13; 25,9.18; 31,16; 1 Sm 6,4; 2 Sm 24,21)    </vt:lpstr>
      <vt:lpstr>Prezentacja programu PowerPoint</vt:lpstr>
      <vt:lpstr>Prezentacja programu PowerPoint</vt:lpstr>
      <vt:lpstr>Prezentacja programu PowerPoint</vt:lpstr>
      <vt:lpstr>Prezentacja programu PowerPoint</vt:lpstr>
      <vt:lpstr>Plagi a naturalne zjawiska w Egipcie  - VII-VIII: wody Nilu niosą czerwoną ziemię – krew (1) - wzrasta poziom wód – żaby (2) - X-XI: zalane tereny – komary (3) - XII-I: muchy (4) - I: wody opadają; wymieranie żab i owadów – skażenie ziemi i trawy – zaraza, wrzody (5, 6)  - początek II: grad niszczący len i jęczmień (7) - II: szarańcza niesiona wiatrem ze wschodu (8) - początek III: wyschnięta ziemia podnoszona przez silny wiatr (sirocco, hamsin) (9) – hebrajczycy w dolinieWadi Tumilat  - śmierć pierworodnych (10) – zniszczenie pierwszych zbiorów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WP</dc:creator>
  <cp:lastModifiedBy>wp</cp:lastModifiedBy>
  <cp:revision>47</cp:revision>
  <dcterms:created xsi:type="dcterms:W3CDTF">2015-10-29T12:39:22Z</dcterms:created>
  <dcterms:modified xsi:type="dcterms:W3CDTF">2021-01-10T19:31:00Z</dcterms:modified>
</cp:coreProperties>
</file>