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62" r:id="rId4"/>
    <p:sldId id="294" r:id="rId5"/>
    <p:sldId id="295" r:id="rId6"/>
    <p:sldId id="263" r:id="rId7"/>
    <p:sldId id="264" r:id="rId8"/>
    <p:sldId id="265" r:id="rId9"/>
    <p:sldId id="266" r:id="rId10"/>
    <p:sldId id="259" r:id="rId11"/>
    <p:sldId id="270" r:id="rId12"/>
    <p:sldId id="271" r:id="rId13"/>
    <p:sldId id="284" r:id="rId14"/>
    <p:sldId id="260" r:id="rId15"/>
    <p:sldId id="285" r:id="rId16"/>
    <p:sldId id="261" r:id="rId17"/>
    <p:sldId id="267" r:id="rId18"/>
    <p:sldId id="268" r:id="rId19"/>
    <p:sldId id="269"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6" r:id="rId33"/>
    <p:sldId id="287" r:id="rId34"/>
    <p:sldId id="288" r:id="rId35"/>
    <p:sldId id="289" r:id="rId36"/>
    <p:sldId id="290" r:id="rId37"/>
    <p:sldId id="291" r:id="rId3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05269-4308-41F4-BD3A-221A6E8CC0A6}" type="datetimeFigureOut">
              <a:rPr lang="pl-PL" smtClean="0"/>
              <a:pPr/>
              <a:t>22.03.2023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2CD4F-9D16-45EB-B197-E63E1A885C2C}"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54CAB8-6C6E-4355-9519-FC89D0E2CB0A}" type="datetimeFigureOut">
              <a:rPr lang="pl-PL" smtClean="0"/>
              <a:pPr/>
              <a:t>22.03.2023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4CAB8-6C6E-4355-9519-FC89D0E2CB0A}" type="datetimeFigureOut">
              <a:rPr lang="pl-PL" smtClean="0"/>
              <a:pPr/>
              <a:t>22.03.2023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764D8-2E22-4AAA-832D-8F8A0632E17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a:buNone/>
            </a:pPr>
            <a:r>
              <a:rPr lang="pl-PL" sz="2400" dirty="0" smtClean="0"/>
              <a:t>Obowiązek pracy powierzony człowiekowi</a:t>
            </a:r>
          </a:p>
          <a:p>
            <a:pPr>
              <a:buNone/>
            </a:pPr>
            <a:endParaRPr lang="pl-PL" sz="2400" dirty="0" smtClean="0"/>
          </a:p>
          <a:p>
            <a:pPr>
              <a:buNone/>
            </a:pPr>
            <a:r>
              <a:rPr lang="pl-PL" sz="2400" dirty="0" smtClean="0"/>
              <a:t>CJC 103</a:t>
            </a:r>
          </a:p>
          <a:p>
            <a:pPr>
              <a:buNone/>
            </a:pPr>
            <a:r>
              <a:rPr lang="pl-PL" sz="2400" dirty="0" smtClean="0"/>
              <a:t>Praca związana z naturą człowieka.</a:t>
            </a:r>
          </a:p>
          <a:p>
            <a:pPr>
              <a:buNone/>
            </a:pPr>
            <a:r>
              <a:rPr lang="pl-PL" sz="2400" dirty="0" smtClean="0"/>
              <a:t>Rdz 2,15: </a:t>
            </a:r>
            <a:r>
              <a:rPr lang="en-US" sz="2400" i="1" dirty="0" err="1">
                <a:latin typeface="Bwtransh" panose="02020600050405020304" pitchFamily="18" charset="0"/>
              </a:rPr>
              <a:t>äb</a:t>
            </a:r>
            <a:r>
              <a:rPr lang="pl-PL" sz="2400" i="1" dirty="0">
                <a:latin typeface="Bwtransh" panose="02020600050405020304" pitchFamily="18" charset="0"/>
              </a:rPr>
              <a:t>a</a:t>
            </a:r>
            <a:r>
              <a:rPr lang="en-US" sz="2400" i="1" dirty="0" smtClean="0">
                <a:latin typeface="Bwtransh" panose="02020600050405020304" pitchFamily="18" charset="0"/>
              </a:rPr>
              <a:t>d</a:t>
            </a:r>
            <a:r>
              <a:rPr lang="pl-PL" sz="2400" dirty="0" smtClean="0">
                <a:latin typeface="Times New Roman" panose="02020603050405020304" pitchFamily="18" charset="0"/>
                <a:cs typeface="Times New Roman" panose="02020603050405020304" pitchFamily="18" charset="0"/>
              </a:rPr>
              <a:t> („pracować”), </a:t>
            </a:r>
            <a:r>
              <a:rPr lang="pl-PL" sz="2400" i="1" dirty="0" err="1"/>
              <a:t>šāmar</a:t>
            </a:r>
            <a:r>
              <a:rPr lang="pl-PL" sz="2400" dirty="0" smtClean="0">
                <a:latin typeface="Times New Roman" panose="02020603050405020304" pitchFamily="18" charset="0"/>
                <a:cs typeface="Times New Roman" panose="02020603050405020304" pitchFamily="18" charset="0"/>
              </a:rPr>
              <a:t> („strzec”)</a:t>
            </a:r>
            <a:endParaRPr lang="pl-PL" sz="2400" dirty="0" smtClean="0"/>
          </a:p>
          <a:p>
            <a:pPr marL="0" indent="0">
              <a:buNone/>
            </a:pPr>
            <a:r>
              <a:rPr lang="pl-PL" sz="2400" dirty="0" smtClean="0"/>
              <a:t>Cel pracy: zdobywanie pożywienia – promowanie lepszej jakości życia</a:t>
            </a:r>
          </a:p>
          <a:p>
            <a:pPr marL="0" indent="0">
              <a:buNone/>
            </a:pPr>
            <a:endParaRPr lang="pl-PL" sz="2400" dirty="0" smtClean="0"/>
          </a:p>
          <a:p>
            <a:pPr marL="0" indent="0">
              <a:buNone/>
            </a:pPr>
            <a:r>
              <a:rPr lang="pl-PL" sz="2400" dirty="0" smtClean="0"/>
              <a:t>CJC 104</a:t>
            </a:r>
          </a:p>
          <a:p>
            <a:pPr marL="0" indent="0">
              <a:buNone/>
            </a:pPr>
            <a:r>
              <a:rPr lang="pl-PL" sz="2400" dirty="0" smtClean="0"/>
              <a:t>„W </a:t>
            </a:r>
            <a:r>
              <a:rPr lang="pl-PL" sz="2400" dirty="0"/>
              <a:t>Piśmie Świętym obowiązek pracy nie tylko zostaje </a:t>
            </a:r>
            <a:r>
              <a:rPr lang="pl-PL" sz="2400" dirty="0" smtClean="0"/>
              <a:t>nałożony na </a:t>
            </a:r>
            <a:r>
              <a:rPr lang="pl-PL" sz="2400" dirty="0"/>
              <a:t>człowieka (</a:t>
            </a:r>
            <a:r>
              <a:rPr lang="pl-PL" sz="2400" i="1" dirty="0"/>
              <a:t>’</a:t>
            </a:r>
            <a:r>
              <a:rPr lang="pl-PL" sz="2400" i="1" dirty="0" err="1"/>
              <a:t>ādām</a:t>
            </a:r>
            <a:r>
              <a:rPr lang="pl-PL" sz="2400" dirty="0"/>
              <a:t>) przed wykroczeniem, ale przede </a:t>
            </a:r>
            <a:r>
              <a:rPr lang="pl-PL" sz="2400" dirty="0" smtClean="0"/>
              <a:t>wszystkim jest </a:t>
            </a:r>
            <a:r>
              <a:rPr lang="pl-PL" sz="2400" dirty="0"/>
              <a:t>poprzedzony szeregiem działań </a:t>
            </a:r>
            <a:r>
              <a:rPr lang="pl-PL" sz="2400" dirty="0" smtClean="0"/>
              <a:t>Boga”.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640960" cy="6322714"/>
          </a:xfrm>
        </p:spPr>
        <p:txBody>
          <a:bodyPr anchor="t">
            <a:noAutofit/>
          </a:bodyPr>
          <a:lstStyle/>
          <a:p>
            <a:pPr algn="l"/>
            <a:r>
              <a:rPr lang="pl-PL" sz="2400" dirty="0" smtClean="0"/>
              <a:t>CJC 110</a:t>
            </a:r>
            <a:br>
              <a:rPr lang="pl-PL" sz="2400" dirty="0" smtClean="0"/>
            </a:br>
            <a:r>
              <a:rPr lang="pl-PL" sz="2400" dirty="0" smtClean="0"/>
              <a:t>Rdz 4,19-22 – różnorodność zawodów: pasterze, artyści (muzyka), rzemieślnicy (kowale)</a:t>
            </a:r>
            <a:br>
              <a:rPr lang="pl-PL" sz="2400" dirty="0" smtClean="0"/>
            </a:br>
            <a:r>
              <a:rPr lang="pl-PL" sz="2400" dirty="0" smtClean="0"/>
              <a:t>udoskonalenie niszczycielskich narzędzi wojennych</a:t>
            </a:r>
            <a:br>
              <a:rPr lang="pl-PL" sz="2400" dirty="0" smtClean="0"/>
            </a:br>
            <a:r>
              <a:rPr lang="pl-PL" sz="2400" dirty="0" smtClean="0"/>
              <a:t>„Godnym</a:t>
            </a:r>
            <a:r>
              <a:rPr lang="pl-PL" sz="2400" dirty="0"/>
              <a:t> </a:t>
            </a:r>
            <a:r>
              <a:rPr lang="pl-PL" sz="2400" dirty="0" smtClean="0"/>
              <a:t>pochwały </a:t>
            </a:r>
            <a:r>
              <a:rPr lang="pl-PL" sz="2400" dirty="0"/>
              <a:t>nie jest sam zawód, lecz sposób jego wykonywania. </a:t>
            </a:r>
            <a:r>
              <a:rPr lang="pl-PL" sz="2400" dirty="0" smtClean="0"/>
              <a:t>Nawet to</a:t>
            </a:r>
            <a:r>
              <a:rPr lang="pl-PL" sz="2400" dirty="0"/>
              <a:t>, co dobre, może przekształcić się, ze względu na złe nastawienie </a:t>
            </a:r>
            <a:r>
              <a:rPr lang="pl-PL" sz="2400" dirty="0" smtClean="0"/>
              <a:t>serca, w </a:t>
            </a:r>
            <a:r>
              <a:rPr lang="pl-PL" sz="2400" dirty="0"/>
              <a:t>okazję do </a:t>
            </a:r>
            <a:r>
              <a:rPr lang="pl-PL" sz="2400" dirty="0" smtClean="0"/>
              <a:t>nadużyć”.</a:t>
            </a:r>
            <a:br>
              <a:rPr lang="pl-PL" sz="2400" dirty="0" smtClean="0"/>
            </a:br>
            <a:r>
              <a:rPr lang="pl-PL" sz="2400" dirty="0"/>
              <a:t/>
            </a:r>
            <a:br>
              <a:rPr lang="pl-PL" sz="2400" dirty="0"/>
            </a:br>
            <a:r>
              <a:rPr lang="pl-PL" sz="2400" dirty="0" smtClean="0"/>
              <a:t>CJC 111</a:t>
            </a:r>
            <a:br>
              <a:rPr lang="pl-PL" sz="2400" dirty="0" smtClean="0"/>
            </a:br>
            <a:r>
              <a:rPr lang="pl-PL" sz="2400" dirty="0" smtClean="0"/>
              <a:t>Niejednoznaczna ocena miast</a:t>
            </a:r>
            <a:br>
              <a:rPr lang="pl-PL" sz="2400" dirty="0" smtClean="0"/>
            </a:br>
            <a:r>
              <a:rPr lang="pl-PL" sz="2400" dirty="0" smtClean="0"/>
              <a:t>Rdz 4,17 Kain zbudował miasto</a:t>
            </a:r>
            <a:br>
              <a:rPr lang="pl-PL" sz="2400" dirty="0" smtClean="0"/>
            </a:br>
            <a:r>
              <a:rPr lang="pl-PL" sz="2400" dirty="0" smtClean="0"/>
              <a:t>„przestrzeń bezpieczeństwa, czynnik uspołecznienia i współpracy między ludźmi”</a:t>
            </a:r>
            <a:br>
              <a:rPr lang="pl-PL" sz="2400" dirty="0" smtClean="0"/>
            </a:br>
            <a:r>
              <a:rPr lang="pl-PL" sz="2400" dirty="0" smtClean="0"/>
              <a:t>wieża Babel (Rdz 11) – błędny projekt, arogancja wobec Boga, imperializm </a:t>
            </a:r>
            <a:br>
              <a:rPr lang="pl-PL" sz="2400" dirty="0" smtClean="0"/>
            </a:br>
            <a:r>
              <a:rPr lang="pl-PL" sz="2400" dirty="0"/>
              <a:t/>
            </a:r>
            <a:br>
              <a:rPr lang="pl-PL" sz="2400" dirty="0"/>
            </a:br>
            <a:r>
              <a:rPr lang="pl-PL" sz="2400" dirty="0" smtClean="0"/>
              <a:t>CJC 112 niewola egipska – opresyjny system przymusowej pracy</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640960" cy="6322714"/>
          </a:xfrm>
        </p:spPr>
        <p:txBody>
          <a:bodyPr anchor="t">
            <a:normAutofit fontScale="90000"/>
          </a:bodyPr>
          <a:lstStyle/>
          <a:p>
            <a:pPr algn="l"/>
            <a:r>
              <a:rPr lang="pl-PL" sz="2700" dirty="0" smtClean="0"/>
              <a:t>Normy dotyczące pracy</a:t>
            </a:r>
            <a:br>
              <a:rPr lang="pl-PL" sz="2700" dirty="0" smtClean="0"/>
            </a:br>
            <a:r>
              <a:rPr lang="pl-PL" sz="2700" dirty="0" smtClean="0"/>
              <a:t>(1) przepisy dotyczące szabatu</a:t>
            </a:r>
            <a:br>
              <a:rPr lang="pl-PL" sz="2700" dirty="0" smtClean="0"/>
            </a:br>
            <a:r>
              <a:rPr lang="pl-PL" sz="2700" dirty="0" smtClean="0"/>
              <a:t>(2) przepisy chroniące pracowników najemnych</a:t>
            </a:r>
            <a:br>
              <a:rPr lang="pl-PL" sz="2700" dirty="0" smtClean="0"/>
            </a:br>
            <a:r>
              <a:rPr lang="pl-PL" sz="2700" dirty="0" smtClean="0"/>
              <a:t>(3) przepisy dotyczące osób służących wspólnocie</a:t>
            </a:r>
            <a:br>
              <a:rPr lang="pl-PL" sz="2700" dirty="0" smtClean="0"/>
            </a:br>
            <a:r>
              <a:rPr lang="pl-PL" sz="2700" dirty="0" smtClean="0"/>
              <a:t>(4) „służba” Bożą</a:t>
            </a:r>
            <a:br>
              <a:rPr lang="pl-PL" sz="2700" dirty="0" smtClean="0"/>
            </a:br>
            <a:r>
              <a:rPr lang="pl-PL" sz="2700" dirty="0" smtClean="0"/>
              <a:t/>
            </a:r>
            <a:br>
              <a:rPr lang="pl-PL" sz="2700" dirty="0" smtClean="0"/>
            </a:br>
            <a:r>
              <a:rPr lang="pl-PL" sz="2700" dirty="0"/>
              <a:t>(1) przepisy dotyczące szabatu</a:t>
            </a:r>
            <a:br>
              <a:rPr lang="pl-PL" sz="2700" dirty="0"/>
            </a:br>
            <a:r>
              <a:rPr lang="pl-PL" sz="2700" dirty="0" smtClean="0"/>
              <a:t>CJC 113</a:t>
            </a:r>
            <a:br>
              <a:rPr lang="pl-PL" sz="2700" dirty="0" smtClean="0"/>
            </a:br>
            <a:r>
              <a:rPr lang="pl-PL" sz="2700" dirty="0"/>
              <a:t>motyw </a:t>
            </a:r>
            <a:r>
              <a:rPr lang="pl-PL" sz="2700" dirty="0" smtClean="0"/>
              <a:t>pracy w przykazaniu dotyczącym szabatu: </a:t>
            </a:r>
            <a:r>
              <a:rPr lang="pl-PL" sz="2700" dirty="0" err="1" smtClean="0"/>
              <a:t>Wj</a:t>
            </a:r>
            <a:r>
              <a:rPr lang="pl-PL" sz="2700" dirty="0" smtClean="0"/>
              <a:t> 20,8-11 i </a:t>
            </a:r>
            <a:r>
              <a:rPr lang="pl-PL" sz="2700" dirty="0" err="1" smtClean="0"/>
              <a:t>Pwt</a:t>
            </a:r>
            <a:r>
              <a:rPr lang="pl-PL" sz="2700" dirty="0" smtClean="0"/>
              <a:t> 5,12-15</a:t>
            </a:r>
            <a:br>
              <a:rPr lang="pl-PL" sz="2700" dirty="0" smtClean="0"/>
            </a:br>
            <a:r>
              <a:rPr lang="pl-PL" sz="2700" dirty="0"/>
              <a:t/>
            </a:r>
            <a:br>
              <a:rPr lang="pl-PL" sz="2700" dirty="0"/>
            </a:br>
            <a:r>
              <a:rPr lang="pl-PL" sz="2700" dirty="0" smtClean="0"/>
              <a:t>„Sześć dni będziesz się trudził i wykonywał swoje zajęcia. […]</a:t>
            </a:r>
            <a:br>
              <a:rPr lang="pl-PL" sz="2700" dirty="0" smtClean="0"/>
            </a:br>
            <a:r>
              <a:rPr lang="pl-PL" sz="2700" dirty="0"/>
              <a:t>W sześć dni bowiem uczynił Pan niebo, ziemię, morze oraz wszystko, co jest w nich, siódmego zaś dnia </a:t>
            </a:r>
            <a:r>
              <a:rPr lang="pl-PL" sz="2700" dirty="0" smtClean="0"/>
              <a:t>odpoczął” (</a:t>
            </a:r>
            <a:r>
              <a:rPr lang="pl-PL" sz="2700" dirty="0" err="1" smtClean="0"/>
              <a:t>Wj</a:t>
            </a:r>
            <a:r>
              <a:rPr lang="pl-PL" sz="2700" dirty="0" smtClean="0"/>
              <a:t> 20,9.11)</a:t>
            </a:r>
            <a:br>
              <a:rPr lang="pl-PL" sz="2700" dirty="0" smtClean="0"/>
            </a:br>
            <a:r>
              <a:rPr lang="pl-PL" sz="2700" dirty="0"/>
              <a:t/>
            </a:r>
            <a:br>
              <a:rPr lang="pl-PL" sz="2700" dirty="0"/>
            </a:br>
            <a:r>
              <a:rPr lang="pl-PL" sz="2700" dirty="0" smtClean="0"/>
              <a:t>„W swojej pracy człowiek aktualizuje Boże dzieło, a w szabat ma cieszyć się radością ze wszystkiego, co dokonał”. </a:t>
            </a:r>
            <a:br>
              <a:rPr lang="pl-PL" sz="2700" dirty="0" smtClean="0"/>
            </a:br>
            <a:r>
              <a:rPr lang="pl-PL" sz="2700" dirty="0"/>
              <a:t/>
            </a:r>
            <a:br>
              <a:rPr lang="pl-PL" sz="2700" dirty="0"/>
            </a:br>
            <a:r>
              <a:rPr lang="pl-PL" sz="2400" dirty="0" smtClean="0"/>
              <a:t/>
            </a:r>
            <a:br>
              <a:rPr lang="pl-PL" sz="2400" dirty="0" smtClean="0"/>
            </a:br>
            <a:endParaRPr lang="pl-PL" sz="2400" dirty="0"/>
          </a:p>
        </p:txBody>
      </p:sp>
    </p:spTree>
    <p:extLst>
      <p:ext uri="{BB962C8B-B14F-4D97-AF65-F5344CB8AC3E}">
        <p14:creationId xmlns:p14="http://schemas.microsoft.com/office/powerpoint/2010/main" val="2414567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640960" cy="6322714"/>
          </a:xfrm>
        </p:spPr>
        <p:txBody>
          <a:bodyPr anchor="t">
            <a:noAutofit/>
          </a:bodyPr>
          <a:lstStyle/>
          <a:p>
            <a:pPr algn="l"/>
            <a:r>
              <a:rPr lang="pl-PL" sz="2400" dirty="0" err="1" smtClean="0"/>
              <a:t>Pwt</a:t>
            </a:r>
            <a:r>
              <a:rPr lang="pl-PL" sz="2400" dirty="0" smtClean="0"/>
              <a:t> 5,12-15</a:t>
            </a:r>
            <a:br>
              <a:rPr lang="pl-PL" sz="2400" dirty="0" smtClean="0"/>
            </a:br>
            <a:r>
              <a:rPr lang="pl-PL" sz="2400" dirty="0" smtClean="0"/>
              <a:t>Szabat jest przestrzegany jako dzień wolności od wszelkiego zniewolenia</a:t>
            </a:r>
            <a:br>
              <a:rPr lang="pl-PL" sz="2400" dirty="0" smtClean="0"/>
            </a:br>
            <a:r>
              <a:rPr lang="pl-PL" sz="2400" dirty="0" smtClean="0"/>
              <a:t>pater </a:t>
            </a:r>
            <a:r>
              <a:rPr lang="pl-PL" sz="2400" dirty="0" err="1" smtClean="0"/>
              <a:t>familias</a:t>
            </a:r>
            <a:r>
              <a:rPr lang="pl-PL" sz="2400" dirty="0" smtClean="0"/>
              <a:t> uwalnia od pracy w tym dniu wszystkich, którzy są w jego domu, także niewolników oraz zwierzęta</a:t>
            </a:r>
            <a:br>
              <a:rPr lang="pl-PL" sz="2400" dirty="0" smtClean="0"/>
            </a:br>
            <a:r>
              <a:rPr lang="pl-PL" sz="2400" dirty="0"/>
              <a:t/>
            </a:r>
            <a:br>
              <a:rPr lang="pl-PL" sz="2400" dirty="0"/>
            </a:br>
            <a:r>
              <a:rPr lang="pl-PL" sz="2400" dirty="0" smtClean="0"/>
              <a:t>„Tradycja żydowska (</a:t>
            </a:r>
            <a:r>
              <a:rPr lang="pl-PL" sz="2400" dirty="0"/>
              <a:t>por. Mt 12,11-12; </a:t>
            </a:r>
            <a:r>
              <a:rPr lang="pl-PL" sz="2400" dirty="0" err="1"/>
              <a:t>Łk</a:t>
            </a:r>
            <a:r>
              <a:rPr lang="pl-PL" sz="2400" dirty="0"/>
              <a:t> 14,5</a:t>
            </a:r>
            <a:r>
              <a:rPr lang="pl-PL" sz="2400" dirty="0" smtClean="0"/>
              <a:t>) </a:t>
            </a:r>
            <a:r>
              <a:rPr lang="pl-PL" sz="2400" dirty="0"/>
              <a:t>w sposób </a:t>
            </a:r>
            <a:r>
              <a:rPr lang="pl-PL" sz="2400" dirty="0" smtClean="0"/>
              <a:t>niezrównoważony nalegała </a:t>
            </a:r>
            <a:r>
              <a:rPr lang="pl-PL" sz="2400" dirty="0"/>
              <a:t>na powstrzymanie się od jakiejkolwiek formy </a:t>
            </a:r>
            <a:r>
              <a:rPr lang="pl-PL" sz="2400" dirty="0" smtClean="0"/>
              <a:t>działania (por</a:t>
            </a:r>
            <a:r>
              <a:rPr lang="pl-PL" sz="2400" dirty="0"/>
              <a:t>. Iz 58,13-14; </a:t>
            </a:r>
            <a:r>
              <a:rPr lang="pl-PL" sz="2400" dirty="0" err="1"/>
              <a:t>Łk</a:t>
            </a:r>
            <a:r>
              <a:rPr lang="pl-PL" sz="2400" dirty="0"/>
              <a:t> 13,14</a:t>
            </a:r>
            <a:r>
              <a:rPr lang="pl-PL" sz="2400" dirty="0" smtClean="0"/>
              <a:t>)”.</a:t>
            </a:r>
            <a:br>
              <a:rPr lang="pl-PL" sz="2400" dirty="0" smtClean="0"/>
            </a:br>
            <a:r>
              <a:rPr lang="pl-PL" sz="2400" dirty="0"/>
              <a:t/>
            </a:r>
            <a:br>
              <a:rPr lang="pl-PL" sz="2400" dirty="0"/>
            </a:br>
            <a:r>
              <a:rPr lang="pl-PL" sz="2400" dirty="0" smtClean="0"/>
              <a:t>Jezus uzdrawia w szabat (J 5,1-16)</a:t>
            </a:r>
            <a:br>
              <a:rPr lang="pl-PL" sz="2400" dirty="0" smtClean="0"/>
            </a:br>
            <a:r>
              <a:rPr lang="pl-PL" sz="2400" dirty="0" smtClean="0"/>
              <a:t>„Ojciec mój działa aż do tej chwili i ja działam” (J 5,18).</a:t>
            </a:r>
            <a:br>
              <a:rPr lang="pl-PL" sz="2400" dirty="0" smtClean="0"/>
            </a:br>
            <a:r>
              <a:rPr lang="pl-PL" sz="2400" dirty="0" smtClean="0"/>
              <a:t>„Szabat został ustanowiony dla człowieka a nie człowiek dla szabatu” (</a:t>
            </a:r>
            <a:r>
              <a:rPr lang="pl-PL" sz="2400" dirty="0" err="1" smtClean="0"/>
              <a:t>Mk</a:t>
            </a:r>
            <a:r>
              <a:rPr lang="pl-PL" sz="2400" dirty="0" smtClean="0"/>
              <a:t> 2,27).</a:t>
            </a:r>
            <a:br>
              <a:rPr lang="pl-PL" sz="2400" dirty="0" smtClean="0"/>
            </a:br>
            <a:r>
              <a:rPr lang="pl-PL" sz="2400" dirty="0"/>
              <a:t/>
            </a:r>
            <a:br>
              <a:rPr lang="pl-PL" sz="2400" dirty="0"/>
            </a:br>
            <a:r>
              <a:rPr lang="pl-PL" sz="2400" dirty="0" smtClean="0"/>
              <a:t/>
            </a:r>
            <a:br>
              <a:rPr lang="pl-PL" sz="2400" dirty="0" smtClean="0"/>
            </a:br>
            <a:endParaRPr lang="pl-PL" sz="2400" dirty="0"/>
          </a:p>
        </p:txBody>
      </p:sp>
    </p:spTree>
    <p:extLst>
      <p:ext uri="{BB962C8B-B14F-4D97-AF65-F5344CB8AC3E}">
        <p14:creationId xmlns:p14="http://schemas.microsoft.com/office/powerpoint/2010/main" val="2206367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640960" cy="6408712"/>
          </a:xfrm>
        </p:spPr>
        <p:txBody>
          <a:bodyPr anchor="t">
            <a:noAutofit/>
          </a:bodyPr>
          <a:lstStyle/>
          <a:p>
            <a:pPr algn="l"/>
            <a:r>
              <a:rPr lang="pl-PL" sz="2400" dirty="0" smtClean="0"/>
              <a:t>Szabat – rok szabatowy</a:t>
            </a:r>
            <a:br>
              <a:rPr lang="pl-PL" sz="2400" dirty="0" smtClean="0"/>
            </a:br>
            <a:r>
              <a:rPr lang="pl-PL" sz="2400" dirty="0" smtClean="0"/>
              <a:t>„Inne świąteczne okazje naznaczone poleceniem: nie będziesz wykonywał żadnej pracy (por. </a:t>
            </a:r>
            <a:r>
              <a:rPr lang="pl-PL" sz="2400" dirty="0" err="1" smtClean="0"/>
              <a:t>Kpł</a:t>
            </a:r>
            <a:r>
              <a:rPr lang="pl-PL" sz="2400" dirty="0" smtClean="0"/>
              <a:t> 23; Lb 28; </a:t>
            </a:r>
            <a:r>
              <a:rPr lang="pl-PL" sz="2400" dirty="0" err="1" smtClean="0"/>
              <a:t>Pwt</a:t>
            </a:r>
            <a:r>
              <a:rPr lang="pl-PL" sz="2400" dirty="0" smtClean="0"/>
              <a:t> 16,8)””</a:t>
            </a:r>
            <a:br>
              <a:rPr lang="pl-PL" sz="2400" dirty="0" smtClean="0"/>
            </a:br>
            <a:r>
              <a:rPr lang="pl-PL" sz="2400" dirty="0" smtClean="0"/>
              <a:t>święta pielgrzymkowe</a:t>
            </a:r>
            <a:r>
              <a:rPr lang="pl-PL" sz="2400" dirty="0"/>
              <a:t>:</a:t>
            </a:r>
            <a:r>
              <a:rPr lang="pl-PL" sz="2400" dirty="0" smtClean="0"/>
              <a:t> Pascha, Tygodni, Namiotów; Dzień Przebłagania.</a:t>
            </a:r>
            <a:br>
              <a:rPr lang="pl-PL" sz="2400" dirty="0" smtClean="0"/>
            </a:br>
            <a:r>
              <a:rPr lang="pl-PL" sz="2400" dirty="0"/>
              <a:t/>
            </a:r>
            <a:br>
              <a:rPr lang="pl-PL" sz="2400" dirty="0"/>
            </a:br>
            <a:r>
              <a:rPr lang="pl-PL" sz="2400" dirty="0" smtClean="0"/>
              <a:t>„Święto </a:t>
            </a:r>
            <a:r>
              <a:rPr lang="pl-PL" sz="2400" dirty="0"/>
              <a:t>jest niczym </a:t>
            </a:r>
            <a:r>
              <a:rPr lang="pl-PL" sz="2400" dirty="0" smtClean="0"/>
              <a:t>doroczny szabat </a:t>
            </a:r>
            <a:r>
              <a:rPr lang="pl-PL" sz="2400" dirty="0"/>
              <a:t>polegający na wspólnym uczestniczeniu Izraela w Bożym </a:t>
            </a:r>
            <a:r>
              <a:rPr lang="pl-PL" sz="2400" dirty="0" smtClean="0"/>
              <a:t>błogosławieństwie”.</a:t>
            </a:r>
            <a:br>
              <a:rPr lang="pl-PL" sz="2400" dirty="0" smtClean="0"/>
            </a:br>
            <a:r>
              <a:rPr lang="pl-PL" sz="2400" dirty="0"/>
              <a:t/>
            </a:r>
            <a:br>
              <a:rPr lang="pl-PL" sz="2400" dirty="0"/>
            </a:br>
            <a:r>
              <a:rPr lang="pl-PL" sz="2400" dirty="0" smtClean="0"/>
              <a:t>CJC 117 – niedziela</a:t>
            </a:r>
            <a:br>
              <a:rPr lang="pl-PL" sz="2400" dirty="0" smtClean="0"/>
            </a:br>
            <a:r>
              <a:rPr lang="pl-PL" sz="2400" dirty="0" smtClean="0"/>
              <a:t>„Czas </a:t>
            </a:r>
            <a:r>
              <a:rPr lang="pl-PL" sz="2400" dirty="0"/>
              <a:t>modlitwy, bezinteresowności i </a:t>
            </a:r>
            <a:r>
              <a:rPr lang="pl-PL" sz="2400" dirty="0" smtClean="0"/>
              <a:t>solidarności” – „rozwój </a:t>
            </a:r>
            <a:r>
              <a:rPr lang="pl-PL" sz="2400" dirty="0"/>
              <a:t>relacji </a:t>
            </a:r>
            <a:r>
              <a:rPr lang="pl-PL" sz="2400" dirty="0" smtClean="0"/>
              <a:t>rodzinnych” </a:t>
            </a:r>
            <a:r>
              <a:rPr lang="pl-PL" sz="2400" dirty="0"/>
              <a:t>oraz </a:t>
            </a:r>
            <a:r>
              <a:rPr lang="pl-PL" sz="2400" dirty="0" smtClean="0"/>
              <a:t>„ludzka </a:t>
            </a:r>
            <a:r>
              <a:rPr lang="pl-PL" sz="2400" dirty="0"/>
              <a:t>twarz </a:t>
            </a:r>
            <a:r>
              <a:rPr lang="pl-PL" sz="2400" dirty="0" smtClean="0"/>
              <a:t>pracy”.</a:t>
            </a:r>
            <a:br>
              <a:rPr lang="pl-PL" sz="2400" dirty="0" smtClean="0"/>
            </a:br>
            <a:r>
              <a:rPr lang="pl-PL" sz="2400" dirty="0" smtClean="0"/>
              <a:t>„Czas «odpoczynku</a:t>
            </a:r>
            <a:r>
              <a:rPr lang="pl-PL" sz="2400" dirty="0"/>
              <a:t>»</a:t>
            </a:r>
            <a:r>
              <a:rPr lang="pl-PL" sz="2400" dirty="0" smtClean="0"/>
              <a:t> </a:t>
            </a:r>
            <a:r>
              <a:rPr lang="pl-PL" sz="2400" dirty="0"/>
              <a:t>nie powinny </a:t>
            </a:r>
            <a:r>
              <a:rPr lang="pl-PL" sz="2400" dirty="0" smtClean="0"/>
              <a:t>zatem wypełniać </a:t>
            </a:r>
            <a:r>
              <a:rPr lang="pl-PL" sz="2400" dirty="0"/>
              <a:t>czynności, które okazują się być stresującymi, jak aktywność zawodowa.</a:t>
            </a:r>
            <a:br>
              <a:rPr lang="pl-PL" sz="2400" dirty="0"/>
            </a:br>
            <a:r>
              <a:rPr lang="pl-PL" sz="2400" dirty="0"/>
              <a:t>Nie powinien być również „poświęcony” takim </a:t>
            </a:r>
            <a:r>
              <a:rPr lang="pl-PL" sz="2400" dirty="0" smtClean="0"/>
              <a:t>rozrywkom</a:t>
            </a:r>
            <a:r>
              <a:rPr lang="pl-PL" sz="2400" dirty="0"/>
              <a:t/>
            </a:r>
            <a:br>
              <a:rPr lang="pl-PL" sz="2400" dirty="0"/>
            </a:br>
            <a:r>
              <a:rPr lang="pl-PL" sz="2400" dirty="0"/>
              <a:t>które nie szanują wielkości i duchowego wymiaru osoby </a:t>
            </a:r>
            <a:r>
              <a:rPr lang="pl-PL" sz="2400" dirty="0" smtClean="0"/>
              <a:t>ludzkiej”.</a:t>
            </a:r>
            <a:endParaRPr lang="pl-PL" sz="2400" dirty="0"/>
          </a:p>
        </p:txBody>
      </p:sp>
    </p:spTree>
    <p:extLst>
      <p:ext uri="{BB962C8B-B14F-4D97-AF65-F5344CB8AC3E}">
        <p14:creationId xmlns:p14="http://schemas.microsoft.com/office/powerpoint/2010/main" val="4095526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6250706"/>
          </a:xfrm>
        </p:spPr>
        <p:txBody>
          <a:bodyPr anchor="t">
            <a:noAutofit/>
          </a:bodyPr>
          <a:lstStyle/>
          <a:p>
            <a:pPr algn="l"/>
            <a:r>
              <a:rPr lang="pl-PL" sz="2200" dirty="0" smtClean="0"/>
              <a:t>(2) Pracownicy najemni </a:t>
            </a:r>
            <a:br>
              <a:rPr lang="pl-PL" sz="2200" dirty="0" smtClean="0"/>
            </a:br>
            <a:r>
              <a:rPr lang="pl-PL" sz="2200" dirty="0" smtClean="0"/>
              <a:t>CJC 118</a:t>
            </a:r>
            <a:br>
              <a:rPr lang="pl-PL" sz="2200" dirty="0" smtClean="0"/>
            </a:br>
            <a:r>
              <a:rPr lang="pl-PL" sz="2200" dirty="0"/>
              <a:t>„</a:t>
            </a:r>
            <a:r>
              <a:rPr lang="pl-PL" sz="2200" dirty="0" smtClean="0"/>
              <a:t>niewolnik” – w </a:t>
            </a:r>
            <a:r>
              <a:rPr lang="pl-PL" sz="2200" dirty="0"/>
              <a:t>Izraelu </a:t>
            </a:r>
            <a:r>
              <a:rPr lang="pl-PL" sz="2200" dirty="0" smtClean="0"/>
              <a:t>zasadniczo</a:t>
            </a:r>
            <a:r>
              <a:rPr lang="pl-PL" sz="2200" dirty="0"/>
              <a:t> </a:t>
            </a:r>
            <a:r>
              <a:rPr lang="pl-PL" sz="2200" dirty="0" smtClean="0"/>
              <a:t>współobywatel, </a:t>
            </a:r>
            <a:r>
              <a:rPr lang="pl-PL" sz="2200" dirty="0"/>
              <a:t>który stał się „sługą”, zmuszonym do </a:t>
            </a:r>
            <a:r>
              <a:rPr lang="pl-PL" sz="2200" dirty="0" smtClean="0"/>
              <a:t>świadczenia pracy </a:t>
            </a:r>
            <a:r>
              <a:rPr lang="pl-PL" sz="2200" dirty="0"/>
              <a:t>na rzecz pana jako rekompensaty za niezwrócony </a:t>
            </a:r>
            <a:r>
              <a:rPr lang="pl-PL" sz="2200" dirty="0" smtClean="0"/>
              <a:t>dług</a:t>
            </a:r>
            <a:br>
              <a:rPr lang="pl-PL" sz="2200" dirty="0" smtClean="0"/>
            </a:br>
            <a:r>
              <a:rPr lang="pl-PL" sz="2200" dirty="0"/>
              <a:t/>
            </a:r>
            <a:br>
              <a:rPr lang="pl-PL" sz="2200" dirty="0"/>
            </a:br>
            <a:r>
              <a:rPr lang="pl-PL" sz="2200" dirty="0" smtClean="0"/>
              <a:t>„Jeżeli </a:t>
            </a:r>
            <a:r>
              <a:rPr lang="pl-PL" sz="2200" dirty="0"/>
              <a:t>brat z powodu ubóstwa </a:t>
            </a:r>
            <a:r>
              <a:rPr lang="pl-PL" sz="2200" dirty="0" smtClean="0"/>
              <a:t>sprzeda się </a:t>
            </a:r>
            <a:r>
              <a:rPr lang="pl-PL" sz="2200" dirty="0"/>
              <a:t>tobie, nie będziesz nakładał na niego pracy niewolniczej. Będziesz </a:t>
            </a:r>
            <a:r>
              <a:rPr lang="pl-PL" sz="2200" dirty="0" smtClean="0"/>
              <a:t>się z </a:t>
            </a:r>
            <a:r>
              <a:rPr lang="pl-PL" sz="2200" dirty="0"/>
              <a:t>nim obchodził jak z najemnikiem albo jak z osadnikiem. Będzie służyć </a:t>
            </a:r>
            <a:r>
              <a:rPr lang="pl-PL" sz="2200" dirty="0" smtClean="0"/>
              <a:t>tobie tylko </a:t>
            </a:r>
            <a:r>
              <a:rPr lang="pl-PL" sz="2200" dirty="0"/>
              <a:t>do roku jubileuszowego” (</a:t>
            </a:r>
            <a:r>
              <a:rPr lang="pl-PL" sz="2200" dirty="0" err="1"/>
              <a:t>Kpł</a:t>
            </a:r>
            <a:r>
              <a:rPr lang="pl-PL" sz="2200" dirty="0"/>
              <a:t> 25,39-40</a:t>
            </a:r>
            <a:r>
              <a:rPr lang="pl-PL" sz="2200" dirty="0" smtClean="0"/>
              <a:t>)</a:t>
            </a:r>
            <a:br>
              <a:rPr lang="pl-PL" sz="2200" dirty="0" smtClean="0"/>
            </a:br>
            <a:r>
              <a:rPr lang="pl-PL" sz="2200" dirty="0" smtClean="0"/>
              <a:t>„Jeśli </a:t>
            </a:r>
            <a:r>
              <a:rPr lang="pl-PL" sz="2200" dirty="0"/>
              <a:t>się tobie sprzeda brat twój, Hebrajczyk, lub Hebrajka, będzie niewolnikiem przez sześć lat. W siódmym roku wypuścisz go wolnym od siebie</a:t>
            </a:r>
            <a:r>
              <a:rPr lang="pl-PL" sz="2200" dirty="0" smtClean="0"/>
              <a:t>. </a:t>
            </a:r>
            <a:r>
              <a:rPr lang="pl-PL" sz="2200" dirty="0"/>
              <a:t>Uwalniając go, nie pozwolisz mu odejść z pustymi rękami</a:t>
            </a:r>
            <a:r>
              <a:rPr lang="pl-PL" sz="2200" dirty="0" smtClean="0"/>
              <a:t>. </a:t>
            </a:r>
            <a:r>
              <a:rPr lang="pl-PL" sz="2200" dirty="0"/>
              <a:t>Podarujesz mu coś z twego drobnego bydła, z klepiska i tłoczni. Dasz mu coś z tego, w czym Pan, Bóg twój, tobie pobłogosławił.</a:t>
            </a:r>
            <a:br>
              <a:rPr lang="pl-PL" sz="2200" dirty="0"/>
            </a:br>
            <a:r>
              <a:rPr lang="pl-PL" sz="2200" dirty="0" smtClean="0"/>
              <a:t>Przypomnisz </a:t>
            </a:r>
            <a:r>
              <a:rPr lang="pl-PL" sz="2200" dirty="0"/>
              <a:t>sobie, że byłeś niewolnikiem w ziemi egipskiej i że wybawił cię Pan, Bóg twój. Dlatego ci daję dzisiaj ten </a:t>
            </a:r>
            <a:r>
              <a:rPr lang="pl-PL" sz="2200" dirty="0" smtClean="0"/>
              <a:t>nakaz” </a:t>
            </a:r>
            <a:r>
              <a:rPr lang="en-US" sz="2200" dirty="0" smtClean="0"/>
              <a:t>(</a:t>
            </a:r>
            <a:r>
              <a:rPr lang="pl-PL" sz="2200" dirty="0" err="1" smtClean="0"/>
              <a:t>Pwt</a:t>
            </a:r>
            <a:r>
              <a:rPr lang="pl-PL" sz="2200" dirty="0" smtClean="0"/>
              <a:t> 15,12-15</a:t>
            </a:r>
            <a:r>
              <a:rPr lang="en-US" sz="2200" dirty="0" smtClean="0"/>
              <a:t>)</a:t>
            </a:r>
            <a:endParaRPr lang="pl-PL"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6394722"/>
          </a:xfrm>
        </p:spPr>
        <p:txBody>
          <a:bodyPr anchor="t">
            <a:normAutofit/>
          </a:bodyPr>
          <a:lstStyle/>
          <a:p>
            <a:pPr algn="l"/>
            <a:r>
              <a:rPr lang="pl-PL" sz="2400" dirty="0" smtClean="0"/>
              <a:t>CJC 118</a:t>
            </a:r>
            <a:br>
              <a:rPr lang="pl-PL" sz="2400" dirty="0" smtClean="0"/>
            </a:br>
            <a:r>
              <a:rPr lang="pl-PL" sz="2400" dirty="0" smtClean="0"/>
              <a:t>Zapłata najemnika</a:t>
            </a:r>
            <a:br>
              <a:rPr lang="pl-PL" sz="2400" dirty="0" smtClean="0"/>
            </a:br>
            <a:r>
              <a:rPr lang="pl-PL" sz="2400" dirty="0" smtClean="0"/>
              <a:t/>
            </a:r>
            <a:br>
              <a:rPr lang="pl-PL" sz="2400" dirty="0" smtClean="0"/>
            </a:br>
            <a:r>
              <a:rPr lang="pl-PL" sz="2400" dirty="0" smtClean="0"/>
              <a:t>„Nie </a:t>
            </a:r>
            <a:r>
              <a:rPr lang="pl-PL" sz="2400" dirty="0"/>
              <a:t>będziesz uciskał bliźniego, nie będziesz go wyzyskiwał. Zapłata najemnika nie będzie pozostawać w twoim domu przez noc aż do </a:t>
            </a:r>
            <a:r>
              <a:rPr lang="pl-PL" sz="2400" dirty="0" smtClean="0"/>
              <a:t>poranka” (</a:t>
            </a:r>
            <a:r>
              <a:rPr lang="pl-PL" sz="2400" dirty="0" err="1" smtClean="0"/>
              <a:t>Kpł</a:t>
            </a:r>
            <a:r>
              <a:rPr lang="pl-PL" sz="2400" dirty="0" smtClean="0"/>
              <a:t> 19,12)</a:t>
            </a:r>
            <a:br>
              <a:rPr lang="pl-PL" sz="2400" dirty="0" smtClean="0"/>
            </a:br>
            <a:r>
              <a:rPr lang="pl-PL" sz="2400" dirty="0"/>
              <a:t/>
            </a:r>
            <a:br>
              <a:rPr lang="pl-PL" sz="2400" dirty="0"/>
            </a:br>
            <a:r>
              <a:rPr lang="pl-PL" sz="2400" dirty="0" smtClean="0"/>
              <a:t>„Zabija </a:t>
            </a:r>
            <a:r>
              <a:rPr lang="pl-PL" sz="2400" dirty="0"/>
              <a:t>bliźniego, kto mu zabiera środki do życia, i krew przelewa, kto pozbawia zapłaty </a:t>
            </a:r>
            <a:r>
              <a:rPr lang="pl-PL" sz="2400" dirty="0" smtClean="0"/>
              <a:t>robotnika” (</a:t>
            </a:r>
            <a:r>
              <a:rPr lang="pl-PL" sz="2400" dirty="0" err="1" smtClean="0"/>
              <a:t>Syr</a:t>
            </a:r>
            <a:r>
              <a:rPr lang="pl-PL" sz="2400" dirty="0" smtClean="0"/>
              <a:t> 34,22)</a:t>
            </a:r>
            <a:br>
              <a:rPr lang="pl-PL" sz="2400" dirty="0" smtClean="0"/>
            </a:br>
            <a:r>
              <a:rPr lang="pl-PL" sz="2400" dirty="0"/>
              <a:t/>
            </a:r>
            <a:br>
              <a:rPr lang="pl-PL" sz="2400" dirty="0"/>
            </a:br>
            <a:endParaRPr lang="pl-PL" sz="2400" dirty="0"/>
          </a:p>
        </p:txBody>
      </p:sp>
    </p:spTree>
    <p:extLst>
      <p:ext uri="{BB962C8B-B14F-4D97-AF65-F5344CB8AC3E}">
        <p14:creationId xmlns:p14="http://schemas.microsoft.com/office/powerpoint/2010/main" val="2332920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507288" cy="6106690"/>
          </a:xfrm>
        </p:spPr>
        <p:txBody>
          <a:bodyPr anchor="t">
            <a:normAutofit/>
          </a:bodyPr>
          <a:lstStyle/>
          <a:p>
            <a:pPr algn="l"/>
            <a:r>
              <a:rPr lang="pl-PL" sz="2400" dirty="0"/>
              <a:t>(3) prawodawstwo dotyczące osób służących </a:t>
            </a:r>
            <a:r>
              <a:rPr lang="pl-PL" sz="2400" dirty="0" smtClean="0"/>
              <a:t>wspólnocie</a:t>
            </a:r>
            <a:br>
              <a:rPr lang="pl-PL" sz="2400" dirty="0" smtClean="0"/>
            </a:br>
            <a:r>
              <a:rPr lang="pl-PL" sz="2400" dirty="0"/>
              <a:t/>
            </a:r>
            <a:br>
              <a:rPr lang="pl-PL" sz="2400" dirty="0"/>
            </a:br>
            <a:r>
              <a:rPr lang="pl-PL" sz="2400" dirty="0" smtClean="0"/>
              <a:t>CJC 119</a:t>
            </a:r>
            <a:br>
              <a:rPr lang="pl-PL" sz="2400" dirty="0" smtClean="0"/>
            </a:br>
            <a:r>
              <a:rPr lang="pl-PL" sz="2400" dirty="0" smtClean="0"/>
              <a:t>sędziowie</a:t>
            </a:r>
            <a:r>
              <a:rPr lang="pl-PL" sz="2400" dirty="0"/>
              <a:t>, król, kapłani, prorok – </a:t>
            </a:r>
            <a:r>
              <a:rPr lang="pl-PL" sz="2400" dirty="0" err="1"/>
              <a:t>Pwt</a:t>
            </a:r>
            <a:r>
              <a:rPr lang="pl-PL" sz="2400" dirty="0"/>
              <a:t> 17-18</a:t>
            </a:r>
            <a:br>
              <a:rPr lang="pl-PL" sz="2400" dirty="0"/>
            </a:br>
            <a:r>
              <a:rPr lang="pl-PL" sz="2400" dirty="0" smtClean="0"/>
              <a:t/>
            </a:r>
            <a:br>
              <a:rPr lang="pl-PL" sz="2400" dirty="0" smtClean="0"/>
            </a:br>
            <a:r>
              <a:rPr lang="pl-PL" sz="2400" dirty="0" smtClean="0"/>
              <a:t>„</a:t>
            </a:r>
            <a:r>
              <a:rPr lang="pl-PL" sz="2400" dirty="0"/>
              <a:t>pokusa, by bezprawnie wykorzystać swój autorytet w celu uzyskania korzyści”</a:t>
            </a:r>
            <a:br>
              <a:rPr lang="pl-PL" sz="2400" dirty="0"/>
            </a:br>
            <a:r>
              <a:rPr lang="pl-PL" sz="2400" dirty="0"/>
              <a:t>„obowiązek uczciwości, bezinteresowności i wyłącznego poszukiwania sprawiedliwości, zwłaszcza gdy ma się do czynienia z bezbronnymi</a:t>
            </a:r>
            <a:r>
              <a:rPr lang="pl-PL" sz="2400" dirty="0" smtClean="0"/>
              <a:t>”</a:t>
            </a:r>
            <a:br>
              <a:rPr lang="pl-PL" sz="2400" dirty="0" smtClean="0"/>
            </a:br>
            <a:r>
              <a:rPr lang="pl-PL" sz="2400" dirty="0" smtClean="0"/>
              <a:t>zalecają:</a:t>
            </a:r>
            <a:br>
              <a:rPr lang="pl-PL" sz="2400" dirty="0" smtClean="0"/>
            </a:br>
            <a:r>
              <a:rPr lang="pl-PL" sz="2400" dirty="0" smtClean="0"/>
              <a:t>sędziemu sprawiedliwość, królowi pokorę, kapłanom ufność pokładaną w Bogu wraz z wyrzeczeniem się własności ziemskiej i szacunek dla prawdy u proroków</a:t>
            </a: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507288" cy="6106690"/>
          </a:xfrm>
        </p:spPr>
        <p:txBody>
          <a:bodyPr anchor="t">
            <a:normAutofit/>
          </a:bodyPr>
          <a:lstStyle/>
          <a:p>
            <a:pPr algn="l"/>
            <a:r>
              <a:rPr lang="pl-PL" sz="2400" dirty="0" smtClean="0"/>
              <a:t>Królowi zalecają pokorę (</a:t>
            </a:r>
            <a:r>
              <a:rPr lang="pl-PL" sz="2400" dirty="0" err="1" smtClean="0"/>
              <a:t>Pwt</a:t>
            </a:r>
            <a:r>
              <a:rPr lang="pl-PL" sz="2400" dirty="0" smtClean="0"/>
              <a:t> 17,16-17)</a:t>
            </a:r>
            <a:br>
              <a:rPr lang="pl-PL" sz="2400" dirty="0" smtClean="0"/>
            </a:br>
            <a:r>
              <a:rPr lang="pl-PL" sz="2400" dirty="0" smtClean="0"/>
              <a:t>„Nie </a:t>
            </a:r>
            <a:r>
              <a:rPr lang="pl-PL" sz="2400" dirty="0"/>
              <a:t>będzie on tylko posiadał wielu </a:t>
            </a:r>
            <a:r>
              <a:rPr lang="pl-PL" sz="2400" dirty="0" smtClean="0"/>
              <a:t>koni…</a:t>
            </a:r>
            <a:r>
              <a:rPr lang="pl-PL" sz="2400" dirty="0"/>
              <a:t/>
            </a:r>
            <a:br>
              <a:rPr lang="pl-PL" sz="2400" dirty="0"/>
            </a:br>
            <a:r>
              <a:rPr lang="pl-PL" sz="2400" dirty="0" smtClean="0"/>
              <a:t>Nie </a:t>
            </a:r>
            <a:r>
              <a:rPr lang="pl-PL" sz="2400" dirty="0"/>
              <a:t>będzie miał zbyt wielu </a:t>
            </a:r>
            <a:r>
              <a:rPr lang="pl-PL" sz="2400" dirty="0" smtClean="0"/>
              <a:t>żon… </a:t>
            </a:r>
            <a:br>
              <a:rPr lang="pl-PL" sz="2400" dirty="0" smtClean="0"/>
            </a:br>
            <a:r>
              <a:rPr lang="pl-PL" sz="2400" dirty="0" smtClean="0"/>
              <a:t>Nie </a:t>
            </a:r>
            <a:r>
              <a:rPr lang="pl-PL" sz="2400" dirty="0"/>
              <a:t>będzie gromadził wielkiej ilości srebra i </a:t>
            </a:r>
            <a:r>
              <a:rPr lang="pl-PL" sz="2400" dirty="0" smtClean="0"/>
              <a:t>złota”.</a:t>
            </a:r>
            <a:br>
              <a:rPr lang="pl-PL" sz="2400" dirty="0" smtClean="0"/>
            </a:br>
            <a:r>
              <a:rPr lang="pl-PL" sz="2400" dirty="0" smtClean="0"/>
              <a:t>Kontekst – prawo królewskie (1 Sm 8)</a:t>
            </a:r>
            <a:br>
              <a:rPr lang="pl-PL" sz="2400" dirty="0" smtClean="0"/>
            </a:br>
            <a:r>
              <a:rPr lang="pl-PL" sz="2400" dirty="0"/>
              <a:t/>
            </a:r>
            <a:br>
              <a:rPr lang="pl-PL" sz="2400" dirty="0"/>
            </a:br>
            <a:r>
              <a:rPr lang="pl-PL" sz="2400" dirty="0" smtClean="0"/>
              <a:t>Prorokom – szacunek dla prawdy (</a:t>
            </a:r>
            <a:r>
              <a:rPr lang="pl-PL" sz="2400" dirty="0" err="1" smtClean="0"/>
              <a:t>Pwt</a:t>
            </a:r>
            <a:r>
              <a:rPr lang="pl-PL" sz="2400" dirty="0" smtClean="0"/>
              <a:t> 18,20)</a:t>
            </a:r>
            <a:br>
              <a:rPr lang="pl-PL" sz="2400" dirty="0" smtClean="0"/>
            </a:br>
            <a:r>
              <a:rPr lang="pl-PL" sz="2400" dirty="0" smtClean="0"/>
              <a:t>„Lecz </a:t>
            </a:r>
            <a:r>
              <a:rPr lang="pl-PL" sz="2400" dirty="0"/>
              <a:t>jeśli któryś prorok odważy się mówić w moim imieniu to, czego mu nie rozkazałem, albo wystąpi w imieniu bogów cudzych - taki prorok musi ponieść </a:t>
            </a:r>
            <a:r>
              <a:rPr lang="pl-PL" sz="2400" dirty="0" smtClean="0"/>
              <a:t>śmierć”.</a:t>
            </a:r>
            <a:br>
              <a:rPr lang="pl-PL" sz="2400" dirty="0" smtClean="0"/>
            </a:br>
            <a:r>
              <a:rPr lang="pl-PL" sz="2400" dirty="0" smtClean="0"/>
              <a:t>(kontekst – prawdziwy i fałszywy prorok – kryteria)</a:t>
            </a:r>
            <a:br>
              <a:rPr lang="pl-PL" sz="2400" dirty="0" smtClean="0"/>
            </a:br>
            <a:endParaRPr lang="pl-PL" sz="2400" dirty="0"/>
          </a:p>
        </p:txBody>
      </p:sp>
    </p:spTree>
    <p:extLst>
      <p:ext uri="{BB962C8B-B14F-4D97-AF65-F5344CB8AC3E}">
        <p14:creationId xmlns:p14="http://schemas.microsoft.com/office/powerpoint/2010/main" val="3338579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507288" cy="6106690"/>
          </a:xfrm>
        </p:spPr>
        <p:txBody>
          <a:bodyPr anchor="t">
            <a:noAutofit/>
          </a:bodyPr>
          <a:lstStyle/>
          <a:p>
            <a:pPr algn="l"/>
            <a:r>
              <a:rPr lang="pl-PL" sz="2400" dirty="0" smtClean="0"/>
              <a:t>(4) „służba” Boża</a:t>
            </a:r>
            <a:br>
              <a:rPr lang="pl-PL" sz="2400" dirty="0" smtClean="0"/>
            </a:br>
            <a:r>
              <a:rPr lang="pl-PL" sz="2400" dirty="0" smtClean="0"/>
              <a:t>CJC 120</a:t>
            </a:r>
            <a:br>
              <a:rPr lang="pl-PL" sz="2400" dirty="0" smtClean="0"/>
            </a:br>
            <a:r>
              <a:rPr lang="pl-PL" sz="2400" dirty="0" smtClean="0"/>
              <a:t>Kult – „w </a:t>
            </a:r>
            <a:r>
              <a:rPr lang="pl-PL" sz="2400" dirty="0"/>
              <a:t>aktywności tej człowiek </a:t>
            </a:r>
            <a:r>
              <a:rPr lang="pl-PL" sz="2400" dirty="0" smtClean="0"/>
              <a:t>przeżywa swoje </a:t>
            </a:r>
            <a:r>
              <a:rPr lang="pl-PL" sz="2400" dirty="0"/>
              <a:t>powołanie </a:t>
            </a:r>
            <a:r>
              <a:rPr lang="pl-PL" sz="2400" dirty="0" smtClean="0"/>
              <a:t>«sługi</a:t>
            </a:r>
            <a:r>
              <a:rPr lang="pl-PL" sz="2400" dirty="0"/>
              <a:t>»</a:t>
            </a:r>
            <a:r>
              <a:rPr lang="pl-PL" sz="2400" dirty="0" smtClean="0"/>
              <a:t> </a:t>
            </a:r>
            <a:r>
              <a:rPr lang="pl-PL" sz="2400" dirty="0"/>
              <a:t>wobec </a:t>
            </a:r>
            <a:r>
              <a:rPr lang="pl-PL" sz="2400" dirty="0" smtClean="0"/>
              <a:t>Pana”</a:t>
            </a:r>
            <a:br>
              <a:rPr lang="pl-PL" sz="2400" dirty="0" smtClean="0"/>
            </a:br>
            <a:r>
              <a:rPr lang="pl-PL" sz="2400" dirty="0" smtClean="0"/>
              <a:t/>
            </a:r>
            <a:br>
              <a:rPr lang="pl-PL" sz="2400" dirty="0" smtClean="0"/>
            </a:br>
            <a:r>
              <a:rPr lang="pl-PL" sz="2400" dirty="0" smtClean="0"/>
              <a:t>kapłani w świątyni pozornie naruszają szabat</a:t>
            </a:r>
            <a:br>
              <a:rPr lang="pl-PL" sz="2400" dirty="0" smtClean="0"/>
            </a:br>
            <a:r>
              <a:rPr lang="pl-PL" sz="2400" dirty="0" smtClean="0"/>
              <a:t>„Albo </a:t>
            </a:r>
            <a:r>
              <a:rPr lang="pl-PL" sz="2400" dirty="0"/>
              <a:t>nie czytaliście w Prawie, że w dzień szabatu kapłani naruszają w świątyni spoczynek szabatu, a są bez winy</a:t>
            </a:r>
            <a:r>
              <a:rPr lang="pl-PL" sz="2400" dirty="0" smtClean="0"/>
              <a:t>?” (Mt 12,5)</a:t>
            </a:r>
            <a:br>
              <a:rPr lang="pl-PL" sz="2400" dirty="0" smtClean="0"/>
            </a:br>
            <a:r>
              <a:rPr lang="pl-PL" sz="2400" dirty="0" smtClean="0"/>
              <a:t>Jezus odwołuje się tutaj do Lb 28,9:</a:t>
            </a:r>
            <a:br>
              <a:rPr lang="pl-PL" sz="2400" dirty="0" smtClean="0"/>
            </a:br>
            <a:r>
              <a:rPr lang="pl-PL" sz="2400" dirty="0" smtClean="0"/>
              <a:t>„W </a:t>
            </a:r>
            <a:r>
              <a:rPr lang="pl-PL" sz="2400" dirty="0"/>
              <a:t>dzień szabatu winniście złożyć w ofierze dwa roczne jagnięta bez skazy z dwiema dziesiątymi </a:t>
            </a:r>
            <a:r>
              <a:rPr lang="pl-PL" sz="2400" dirty="0" err="1"/>
              <a:t>efy</a:t>
            </a:r>
            <a:r>
              <a:rPr lang="pl-PL" sz="2400" dirty="0"/>
              <a:t> najczystszej mąki zaprawionej oliwą, jako ofiarę pokarmową, i należącą do tego ofiarę </a:t>
            </a:r>
            <a:r>
              <a:rPr lang="pl-PL" sz="2400" dirty="0" smtClean="0"/>
              <a:t>płynną.</a:t>
            </a:r>
            <a:r>
              <a:rPr lang="pl-PL" sz="2400" dirty="0"/>
              <a:t> </a:t>
            </a:r>
            <a:r>
              <a:rPr lang="pl-PL" sz="2400" dirty="0" smtClean="0"/>
              <a:t>To </a:t>
            </a:r>
            <a:r>
              <a:rPr lang="pl-PL" sz="2400" dirty="0"/>
              <a:t>jest ofiara całopalna sobotnia na każdy </a:t>
            </a:r>
            <a:r>
              <a:rPr lang="pl-PL" sz="2400" dirty="0" smtClean="0"/>
              <a:t>szabat” </a:t>
            </a:r>
            <a:r>
              <a:rPr lang="en-US" sz="2400" dirty="0" smtClean="0"/>
              <a:t>(</a:t>
            </a:r>
            <a:r>
              <a:rPr lang="pl-PL" sz="2400" dirty="0" smtClean="0"/>
              <a:t>Lb 28,9-10</a:t>
            </a:r>
            <a:r>
              <a:rPr lang="en-US" sz="2400" dirty="0" smtClean="0"/>
              <a:t>)</a:t>
            </a:r>
            <a:endParaRPr lang="pl-PL" sz="2400" dirty="0"/>
          </a:p>
        </p:txBody>
      </p:sp>
    </p:spTree>
    <p:extLst>
      <p:ext uri="{BB962C8B-B14F-4D97-AF65-F5344CB8AC3E}">
        <p14:creationId xmlns:p14="http://schemas.microsoft.com/office/powerpoint/2010/main" val="2091765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507288" cy="6394722"/>
          </a:xfrm>
        </p:spPr>
        <p:txBody>
          <a:bodyPr anchor="t">
            <a:normAutofit/>
          </a:bodyPr>
          <a:lstStyle/>
          <a:p>
            <a:pPr algn="l"/>
            <a:r>
              <a:rPr lang="pl-PL" sz="2200" dirty="0" smtClean="0"/>
              <a:t>Praca i modlitwa (czy raczej: praca jako modlitwa?)</a:t>
            </a:r>
            <a:br>
              <a:rPr lang="pl-PL" sz="2200" dirty="0" smtClean="0"/>
            </a:br>
            <a:r>
              <a:rPr lang="pl-PL" sz="2200" dirty="0" smtClean="0"/>
              <a:t/>
            </a:r>
            <a:br>
              <a:rPr lang="pl-PL" sz="2200" dirty="0" smtClean="0"/>
            </a:br>
            <a:r>
              <a:rPr lang="pl-PL" sz="2200" dirty="0" smtClean="0"/>
              <a:t>CJC 121</a:t>
            </a:r>
            <a:br>
              <a:rPr lang="pl-PL" sz="2200" dirty="0" smtClean="0"/>
            </a:br>
            <a:r>
              <a:rPr lang="pl-PL" sz="2200" dirty="0" smtClean="0"/>
              <a:t>związek między pracą i szabatem: </a:t>
            </a:r>
            <a:r>
              <a:rPr lang="pl-PL" sz="2200" dirty="0" err="1" smtClean="0"/>
              <a:t>Ps</a:t>
            </a:r>
            <a:r>
              <a:rPr lang="pl-PL" sz="2200" dirty="0" smtClean="0"/>
              <a:t> 92 (pieśń na dzień szabatu)</a:t>
            </a:r>
            <a:br>
              <a:rPr lang="pl-PL" sz="2200" dirty="0" smtClean="0"/>
            </a:br>
            <a:r>
              <a:rPr lang="pl-PL" sz="2200" dirty="0" smtClean="0"/>
              <a:t>- 7 razy imię </a:t>
            </a:r>
            <a:r>
              <a:rPr lang="pl-PL" sz="2200" dirty="0" err="1" smtClean="0"/>
              <a:t>Jahwe</a:t>
            </a:r>
            <a:r>
              <a:rPr lang="pl-PL" sz="2200" dirty="0" smtClean="0"/>
              <a:t/>
            </a:r>
            <a:br>
              <a:rPr lang="pl-PL" sz="2200" dirty="0" smtClean="0"/>
            </a:br>
            <a:r>
              <a:rPr lang="pl-PL" sz="2200" dirty="0" smtClean="0"/>
              <a:t>- motyw kosmicznego stworzenia (w. 10)</a:t>
            </a:r>
            <a:br>
              <a:rPr lang="pl-PL" sz="2200" dirty="0" smtClean="0"/>
            </a:br>
            <a:r>
              <a:rPr lang="pl-PL" sz="2200" dirty="0" smtClean="0"/>
              <a:t>- motyw społeczno-moralny – celebracja sprawiedliwości (ww. 13-16)</a:t>
            </a:r>
            <a:br>
              <a:rPr lang="pl-PL" sz="2200" dirty="0" smtClean="0"/>
            </a:br>
            <a:r>
              <a:rPr lang="pl-PL" sz="2200" dirty="0"/>
              <a:t/>
            </a:r>
            <a:br>
              <a:rPr lang="pl-PL" sz="2200" dirty="0"/>
            </a:br>
            <a:r>
              <a:rPr lang="pl-PL" sz="2200" dirty="0" smtClean="0"/>
              <a:t>„Wykonywanie zawodu ze </a:t>
            </a:r>
            <a:r>
              <a:rPr lang="pl-PL" sz="2200" dirty="0"/>
              <a:t>znawstwem przez pracownika fizycznego jest już </a:t>
            </a:r>
            <a:r>
              <a:rPr lang="pl-PL" sz="2200" dirty="0" smtClean="0"/>
              <a:t>modlitwą (</a:t>
            </a:r>
            <a:r>
              <a:rPr lang="pl-PL" sz="2200" dirty="0" err="1" smtClean="0"/>
              <a:t>Syr</a:t>
            </a:r>
            <a:r>
              <a:rPr lang="pl-PL" sz="2200" dirty="0" smtClean="0"/>
              <a:t> 38,34)”</a:t>
            </a:r>
            <a:br>
              <a:rPr lang="pl-PL" sz="2200" dirty="0" smtClean="0"/>
            </a:br>
            <a:r>
              <a:rPr lang="pl-PL" sz="2200" dirty="0" smtClean="0"/>
              <a:t/>
            </a:r>
            <a:br>
              <a:rPr lang="pl-PL" sz="2200" dirty="0" smtClean="0"/>
            </a:br>
            <a:r>
              <a:rPr lang="pl-PL" sz="2200" dirty="0" err="1" smtClean="0"/>
              <a:t>Syr</a:t>
            </a:r>
            <a:r>
              <a:rPr lang="pl-PL" sz="2200" dirty="0" smtClean="0"/>
              <a:t> 38,25-34</a:t>
            </a:r>
            <a:br>
              <a:rPr lang="pl-PL" sz="2200" dirty="0" smtClean="0"/>
            </a:br>
            <a:r>
              <a:rPr lang="pl-PL" sz="2200" dirty="0" smtClean="0"/>
              <a:t>„Jak może stać się mądry ten, co trzyma się pługa?” (w. 25)</a:t>
            </a:r>
            <a:br>
              <a:rPr lang="pl-PL" sz="2200" dirty="0" smtClean="0"/>
            </a:br>
            <a:r>
              <a:rPr lang="pl-PL" sz="2200" dirty="0" smtClean="0"/>
              <a:t>rzemieślnik i artysta (w. 27), kowal (w. 28), garncarz (w. 29)</a:t>
            </a:r>
            <a:br>
              <a:rPr lang="pl-PL" sz="2200" dirty="0" smtClean="0"/>
            </a:br>
            <a:r>
              <a:rPr lang="pl-PL" sz="2200" dirty="0" smtClean="0"/>
              <a:t>„Nie </a:t>
            </a:r>
            <a:r>
              <a:rPr lang="pl-PL" sz="2200" dirty="0"/>
              <a:t>zabłysną ani nauką, ani sądem, </a:t>
            </a:r>
            <a:r>
              <a:rPr lang="pl-PL" sz="2200" dirty="0" smtClean="0"/>
              <a:t/>
            </a:r>
            <a:br>
              <a:rPr lang="pl-PL" sz="2200" dirty="0" smtClean="0"/>
            </a:br>
            <a:r>
              <a:rPr lang="pl-PL" sz="2200" dirty="0" smtClean="0"/>
              <a:t>ani </a:t>
            </a:r>
            <a:r>
              <a:rPr lang="pl-PL" sz="2200" dirty="0"/>
              <a:t>się nie znajdą przy </a:t>
            </a:r>
            <a:r>
              <a:rPr lang="pl-PL" sz="2200" i="1" dirty="0"/>
              <a:t>wyjaśnianiu </a:t>
            </a:r>
            <a:r>
              <a:rPr lang="pl-PL" sz="2200" dirty="0"/>
              <a:t>przypowieści, </a:t>
            </a:r>
            <a:r>
              <a:rPr lang="pl-PL" sz="2200" dirty="0" smtClean="0"/>
              <a:t/>
            </a:r>
            <a:br>
              <a:rPr lang="pl-PL" sz="2200" dirty="0" smtClean="0"/>
            </a:br>
            <a:r>
              <a:rPr lang="pl-PL" sz="2200" dirty="0" smtClean="0"/>
              <a:t>ale </a:t>
            </a:r>
            <a:r>
              <a:rPr lang="pl-PL" sz="2200" dirty="0"/>
              <a:t>podtrzymują oni odwieczne stworzenie, </a:t>
            </a:r>
            <a:r>
              <a:rPr lang="pl-PL" sz="2200" dirty="0" smtClean="0"/>
              <a:t/>
            </a:r>
            <a:br>
              <a:rPr lang="pl-PL" sz="2200" dirty="0" smtClean="0"/>
            </a:br>
            <a:r>
              <a:rPr lang="pl-PL" sz="2200" dirty="0" smtClean="0"/>
              <a:t>a </a:t>
            </a:r>
            <a:r>
              <a:rPr lang="pl-PL" sz="2200" dirty="0"/>
              <a:t>ich modlitwa dotyczy wykonywania ich </a:t>
            </a:r>
            <a:r>
              <a:rPr lang="pl-PL" sz="2200" dirty="0" smtClean="0"/>
              <a:t>zawodu” (w. 34</a:t>
            </a:r>
            <a:r>
              <a:rPr lang="en-US" sz="2200" dirty="0" smtClean="0"/>
              <a:t>)</a:t>
            </a:r>
            <a:endParaRPr lang="pl-PL" sz="2200" dirty="0"/>
          </a:p>
        </p:txBody>
      </p:sp>
    </p:spTree>
    <p:extLst>
      <p:ext uri="{BB962C8B-B14F-4D97-AF65-F5344CB8AC3E}">
        <p14:creationId xmlns:p14="http://schemas.microsoft.com/office/powerpoint/2010/main" val="77447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idx="1"/>
          </p:nvPr>
        </p:nvSpPr>
        <p:spPr>
          <a:xfrm>
            <a:off x="251520" y="332656"/>
            <a:ext cx="8713787" cy="6336704"/>
          </a:xfrm>
        </p:spPr>
        <p:txBody>
          <a:bodyPr>
            <a:normAutofit lnSpcReduction="10000"/>
          </a:bodyPr>
          <a:lstStyle/>
          <a:p>
            <a:pPr marL="0" indent="0">
              <a:buNone/>
            </a:pPr>
            <a:r>
              <a:rPr lang="pl-PL" sz="2400" dirty="0" smtClean="0"/>
              <a:t>CJC 104</a:t>
            </a:r>
          </a:p>
          <a:p>
            <a:pPr marL="0" indent="0">
              <a:buNone/>
            </a:pPr>
            <a:r>
              <a:rPr lang="pl-PL" sz="2400" dirty="0" smtClean="0"/>
              <a:t>Bóg sam pracuje niczym rzemieślnik.</a:t>
            </a:r>
          </a:p>
          <a:p>
            <a:pPr marL="0" indent="0">
              <a:buNone/>
            </a:pPr>
            <a:endParaRPr lang="pl-PL" sz="2400" dirty="0" smtClean="0"/>
          </a:p>
          <a:p>
            <a:pPr marL="0" indent="0">
              <a:buNone/>
            </a:pPr>
            <a:r>
              <a:rPr lang="pl-PL" sz="2400" dirty="0" smtClean="0"/>
              <a:t>Odwrócenie </a:t>
            </a:r>
            <a:r>
              <a:rPr lang="pl-PL" sz="2400" dirty="0" err="1" smtClean="0"/>
              <a:t>starobabilońskiego</a:t>
            </a:r>
            <a:r>
              <a:rPr lang="pl-PL" sz="2400" dirty="0" smtClean="0"/>
              <a:t> mitu o </a:t>
            </a:r>
            <a:r>
              <a:rPr lang="pl-PL" sz="2400" dirty="0" err="1" smtClean="0"/>
              <a:t>Atrachasisie</a:t>
            </a:r>
            <a:r>
              <a:rPr lang="pl-PL" sz="2400" dirty="0" smtClean="0"/>
              <a:t>.</a:t>
            </a:r>
          </a:p>
          <a:p>
            <a:pPr marL="0" indent="0">
              <a:buNone/>
            </a:pPr>
            <a:r>
              <a:rPr lang="pl-PL" sz="2400" dirty="0" smtClean="0"/>
              <a:t>W mitach mezopotamskich bogowie początkowo pracują przy nawadnianiu Mezopotamii. Człowiek zostaje stworzony po to, by uwolnić bogów od tej ciężkiej pracy.</a:t>
            </a:r>
          </a:p>
          <a:p>
            <a:pPr marL="0" indent="0">
              <a:buNone/>
            </a:pPr>
            <a:endParaRPr lang="pl-PL" sz="2400" dirty="0"/>
          </a:p>
          <a:p>
            <a:pPr marL="0" indent="0">
              <a:buNone/>
            </a:pPr>
            <a:r>
              <a:rPr lang="pl-PL" sz="2400" dirty="0" smtClean="0"/>
              <a:t>W narracji biblijnej inaczej – to Bóg służy swojemu stworzeniu, ale też go uczy:</a:t>
            </a:r>
          </a:p>
          <a:p>
            <a:pPr marL="0" indent="0">
              <a:buNone/>
            </a:pPr>
            <a:endParaRPr lang="pl-PL" sz="2400" dirty="0"/>
          </a:p>
          <a:p>
            <a:pPr marL="0" indent="0">
              <a:buNone/>
            </a:pPr>
            <a:r>
              <a:rPr lang="pl-PL" sz="2400" dirty="0" smtClean="0"/>
              <a:t>„W </a:t>
            </a:r>
            <a:r>
              <a:rPr lang="pl-PL" sz="2400" dirty="0"/>
              <a:t>istocie, w </a:t>
            </a:r>
            <a:r>
              <a:rPr lang="pl-PL" sz="2400" dirty="0" smtClean="0"/>
              <a:t>opowiadaniu Rdz </a:t>
            </a:r>
            <a:r>
              <a:rPr lang="pl-PL" sz="2400" dirty="0"/>
              <a:t>1–2 Stwórca jest przedstawiony jako Ojciec, który uczy </a:t>
            </a:r>
            <a:r>
              <a:rPr lang="pl-PL" sz="2400" dirty="0" smtClean="0"/>
              <a:t>syna właściwego </a:t>
            </a:r>
            <a:r>
              <a:rPr lang="pl-PL" sz="2400" dirty="0"/>
              <a:t>sposobu działania (por. J 5, 19-20), aby ten, </a:t>
            </a:r>
            <a:r>
              <a:rPr lang="pl-PL" sz="2400" dirty="0" smtClean="0"/>
              <a:t>postępując w </a:t>
            </a:r>
            <a:r>
              <a:rPr lang="pl-PL" sz="2400" dirty="0"/>
              <a:t>podobny sposób, w konkrecie swego życia urzeczywistniał fakt </a:t>
            </a:r>
            <a:r>
              <a:rPr lang="pl-PL" sz="2400" dirty="0" smtClean="0"/>
              <a:t>bycia stworzonym </a:t>
            </a:r>
            <a:r>
              <a:rPr lang="pl-PL" sz="2400" dirty="0"/>
              <a:t>na obraz Tego, który go </a:t>
            </a:r>
            <a:r>
              <a:rPr lang="pl-PL" sz="2400" dirty="0" smtClean="0"/>
              <a:t>zrodził”.</a:t>
            </a:r>
          </a:p>
          <a:p>
            <a:pPr marL="0" indent="0">
              <a:buNone/>
            </a:pPr>
            <a:endParaRPr lang="pl-PL" sz="2200" dirty="0" smtClean="0"/>
          </a:p>
          <a:p>
            <a:pPr marL="0" indent="0">
              <a:buNone/>
            </a:pPr>
            <a:endParaRPr lang="pl-PL" sz="2200" dirty="0"/>
          </a:p>
          <a:p>
            <a:pPr marL="0" indent="0">
              <a:buNone/>
            </a:pPr>
            <a:endParaRPr lang="pl-PL" sz="2200" dirty="0"/>
          </a:p>
          <a:p>
            <a:pPr marL="0" indent="0">
              <a:buNone/>
            </a:pPr>
            <a:endParaRPr lang="pl-PL"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8856984" cy="6106690"/>
          </a:xfrm>
        </p:spPr>
        <p:txBody>
          <a:bodyPr anchor="t">
            <a:noAutofit/>
          </a:bodyPr>
          <a:lstStyle/>
          <a:p>
            <a:pPr algn="l"/>
            <a:r>
              <a:rPr lang="pl-PL" sz="2400" dirty="0" smtClean="0"/>
              <a:t>CJC 122 – Psałterz</a:t>
            </a:r>
            <a:br>
              <a:rPr lang="pl-PL" sz="2400" dirty="0" smtClean="0"/>
            </a:br>
            <a:r>
              <a:rPr lang="pl-PL" sz="2400" dirty="0" smtClean="0"/>
              <a:t>Praca w świetle relacji z Bogiem</a:t>
            </a:r>
            <a:br>
              <a:rPr lang="pl-PL" sz="2400" dirty="0" smtClean="0"/>
            </a:br>
            <a:r>
              <a:rPr lang="pl-PL" sz="2400" dirty="0" smtClean="0"/>
              <a:t/>
            </a:r>
            <a:br>
              <a:rPr lang="pl-PL" sz="2400" dirty="0" smtClean="0"/>
            </a:br>
            <a:r>
              <a:rPr lang="pl-PL" sz="2200" dirty="0" smtClean="0"/>
              <a:t>„</a:t>
            </a:r>
            <a:r>
              <a:rPr lang="pl-PL" sz="2400" dirty="0" smtClean="0"/>
              <a:t>Człowiek </a:t>
            </a:r>
            <a:r>
              <a:rPr lang="pl-PL" sz="2400" dirty="0"/>
              <a:t>wychodzi do swojej pracy, </a:t>
            </a:r>
            <a:r>
              <a:rPr lang="pl-PL" sz="2400" dirty="0" smtClean="0"/>
              <a:t/>
            </a:r>
            <a:br>
              <a:rPr lang="pl-PL" sz="2400" dirty="0" smtClean="0"/>
            </a:br>
            <a:r>
              <a:rPr lang="pl-PL" sz="2400" dirty="0" smtClean="0"/>
              <a:t>do </a:t>
            </a:r>
            <a:r>
              <a:rPr lang="pl-PL" sz="2400" dirty="0"/>
              <a:t>trudu swojego aż do </a:t>
            </a:r>
            <a:r>
              <a:rPr lang="pl-PL" sz="2400" dirty="0" smtClean="0"/>
              <a:t>wieczora” (</a:t>
            </a:r>
            <a:r>
              <a:rPr lang="pl-PL" sz="2400" dirty="0" err="1" smtClean="0"/>
              <a:t>Ps</a:t>
            </a:r>
            <a:r>
              <a:rPr lang="pl-PL" sz="2400" dirty="0" smtClean="0"/>
              <a:t> 104,23)</a:t>
            </a:r>
            <a:br>
              <a:rPr lang="pl-PL" sz="2400" dirty="0" smtClean="0"/>
            </a:br>
            <a:r>
              <a:rPr lang="pl-PL" sz="2400" dirty="0" smtClean="0"/>
              <a:t/>
            </a:r>
            <a:br>
              <a:rPr lang="pl-PL" sz="2400" dirty="0" smtClean="0"/>
            </a:br>
            <a:r>
              <a:rPr lang="pl-PL" sz="2400" dirty="0" smtClean="0"/>
              <a:t>„Bo </a:t>
            </a:r>
            <a:r>
              <a:rPr lang="pl-PL" sz="2400" dirty="0"/>
              <a:t>z pracy rąk swoich na pewno będziesz pożywał, </a:t>
            </a:r>
            <a:r>
              <a:rPr lang="pl-PL" sz="2400" dirty="0" smtClean="0"/>
              <a:t/>
            </a:r>
            <a:br>
              <a:rPr lang="pl-PL" sz="2400" dirty="0" smtClean="0"/>
            </a:br>
            <a:r>
              <a:rPr lang="pl-PL" sz="2400" dirty="0" smtClean="0"/>
              <a:t>będziesz </a:t>
            </a:r>
            <a:r>
              <a:rPr lang="pl-PL" sz="2400" dirty="0"/>
              <a:t>szczęśliwy i dobrze będzie ci się </a:t>
            </a:r>
            <a:r>
              <a:rPr lang="pl-PL" sz="2400" dirty="0" smtClean="0"/>
              <a:t>wiodło” (</a:t>
            </a:r>
            <a:r>
              <a:rPr lang="pl-PL" sz="2400" dirty="0" err="1" smtClean="0"/>
              <a:t>Ps</a:t>
            </a:r>
            <a:r>
              <a:rPr lang="pl-PL" sz="2400" dirty="0" smtClean="0"/>
              <a:t> 128,2)</a:t>
            </a:r>
            <a:br>
              <a:rPr lang="pl-PL" sz="2400" dirty="0" smtClean="0"/>
            </a:br>
            <a:r>
              <a:rPr lang="pl-PL" sz="2400" dirty="0" smtClean="0"/>
              <a:t/>
            </a:r>
            <a:br>
              <a:rPr lang="pl-PL" sz="2400" dirty="0" smtClean="0"/>
            </a:br>
            <a:r>
              <a:rPr lang="pl-PL" sz="2400" dirty="0" smtClean="0"/>
              <a:t>„Jeżeli </a:t>
            </a:r>
            <a:r>
              <a:rPr lang="pl-PL" sz="2400" dirty="0"/>
              <a:t>Pan domu nie zbuduje, </a:t>
            </a:r>
            <a:r>
              <a:rPr lang="pl-PL" sz="2400" dirty="0" smtClean="0"/>
              <a:t/>
            </a:r>
            <a:br>
              <a:rPr lang="pl-PL" sz="2400" dirty="0" smtClean="0"/>
            </a:br>
            <a:r>
              <a:rPr lang="pl-PL" sz="2400" dirty="0" smtClean="0"/>
              <a:t>na </a:t>
            </a:r>
            <a:r>
              <a:rPr lang="pl-PL" sz="2400" dirty="0"/>
              <a:t>próżno się trudzą ci, którzy go wznoszą. </a:t>
            </a:r>
            <a:r>
              <a:rPr lang="pl-PL" sz="2400" dirty="0" smtClean="0"/>
              <a:t/>
            </a:r>
            <a:br>
              <a:rPr lang="pl-PL" sz="2400" dirty="0" smtClean="0"/>
            </a:br>
            <a:r>
              <a:rPr lang="pl-PL" sz="2400" dirty="0" smtClean="0"/>
              <a:t>Jeżeli </a:t>
            </a:r>
            <a:r>
              <a:rPr lang="pl-PL" sz="2400" dirty="0"/>
              <a:t>Pan miasta nie ustrzeże, strażnik czuwa daremnie.</a:t>
            </a:r>
            <a:br>
              <a:rPr lang="pl-PL" sz="2400" dirty="0"/>
            </a:br>
            <a:r>
              <a:rPr lang="pl-PL" sz="2400" dirty="0" smtClean="0"/>
              <a:t>Daremne </a:t>
            </a:r>
            <a:r>
              <a:rPr lang="pl-PL" sz="2400" dirty="0"/>
              <a:t>to dla was wstawać przed świtem, </a:t>
            </a:r>
            <a:r>
              <a:rPr lang="pl-PL" sz="2400" dirty="0" smtClean="0"/>
              <a:t>wysiadywać </a:t>
            </a:r>
            <a:r>
              <a:rPr lang="pl-PL" sz="2400" dirty="0"/>
              <a:t>do późna - dla was, którzy jecie chleb zapracowany ciężko; </a:t>
            </a:r>
            <a:r>
              <a:rPr lang="pl-PL" sz="2400" dirty="0" smtClean="0"/>
              <a:t/>
            </a:r>
            <a:br>
              <a:rPr lang="pl-PL" sz="2400" dirty="0" smtClean="0"/>
            </a:br>
            <a:r>
              <a:rPr lang="pl-PL" sz="2400" dirty="0" smtClean="0"/>
              <a:t>tyleż </a:t>
            </a:r>
            <a:r>
              <a:rPr lang="pl-PL" sz="2400" dirty="0"/>
              <a:t>daje On i we śnie tym, których </a:t>
            </a:r>
            <a:r>
              <a:rPr lang="pl-PL" sz="2400" dirty="0" smtClean="0"/>
              <a:t>miłuje” (</a:t>
            </a:r>
            <a:r>
              <a:rPr lang="pl-PL" sz="2400" dirty="0" err="1" smtClean="0"/>
              <a:t>Ps</a:t>
            </a:r>
            <a:r>
              <a:rPr lang="pl-PL" sz="2400" dirty="0" smtClean="0"/>
              <a:t> 127,1-2)</a:t>
            </a:r>
            <a:endParaRPr lang="pl-PL" sz="2400" dirty="0"/>
          </a:p>
        </p:txBody>
      </p:sp>
    </p:spTree>
    <p:extLst>
      <p:ext uri="{BB962C8B-B14F-4D97-AF65-F5344CB8AC3E}">
        <p14:creationId xmlns:p14="http://schemas.microsoft.com/office/powerpoint/2010/main" val="3843771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507288" cy="6106690"/>
          </a:xfrm>
        </p:spPr>
        <p:txBody>
          <a:bodyPr anchor="t">
            <a:noAutofit/>
          </a:bodyPr>
          <a:lstStyle/>
          <a:p>
            <a:pPr algn="l"/>
            <a:r>
              <a:rPr lang="pl-PL" sz="2200" dirty="0" smtClean="0"/>
              <a:t>Konieczność i ograniczenia ludzkiej pracy</a:t>
            </a:r>
            <a:br>
              <a:rPr lang="pl-PL" sz="2200" dirty="0" smtClean="0"/>
            </a:br>
            <a:r>
              <a:rPr lang="pl-PL" sz="2200" dirty="0" smtClean="0"/>
              <a:t>CJC 123</a:t>
            </a:r>
            <a:br>
              <a:rPr lang="pl-PL" sz="2200" dirty="0" smtClean="0"/>
            </a:br>
            <a:r>
              <a:rPr lang="pl-PL" sz="2200" dirty="0" smtClean="0"/>
              <a:t>Literatura </a:t>
            </a:r>
            <a:r>
              <a:rPr lang="pl-PL" sz="2200" dirty="0" err="1" smtClean="0"/>
              <a:t>mądrościowa</a:t>
            </a:r>
            <a:r>
              <a:rPr lang="pl-PL" sz="2200" dirty="0" smtClean="0"/>
              <a:t> wychwala osobę pracowitą, zwłaszcza gdy łączy w sobie pilność, spryt i odwagę.</a:t>
            </a:r>
            <a:br>
              <a:rPr lang="pl-PL" sz="2200" dirty="0" smtClean="0"/>
            </a:br>
            <a:r>
              <a:rPr lang="pl-PL" sz="2200" dirty="0"/>
              <a:t/>
            </a:r>
            <a:br>
              <a:rPr lang="pl-PL" sz="2200" dirty="0"/>
            </a:br>
            <a:r>
              <a:rPr lang="pl-PL" sz="2200" dirty="0" err="1" smtClean="0"/>
              <a:t>Prz</a:t>
            </a:r>
            <a:r>
              <a:rPr lang="pl-PL" sz="2200" dirty="0" smtClean="0"/>
              <a:t> 31,10-31 – „profil dzielnej kobiety, która jest uosobieniem mądrości</a:t>
            </a:r>
            <a:br>
              <a:rPr lang="pl-PL" sz="2200" dirty="0" smtClean="0"/>
            </a:br>
            <a:r>
              <a:rPr lang="pl-PL" sz="2200" baseline="30000" dirty="0" smtClean="0"/>
              <a:t>10</a:t>
            </a:r>
            <a:r>
              <a:rPr lang="pl-PL" sz="2200" dirty="0" smtClean="0"/>
              <a:t> Niewiastę </a:t>
            </a:r>
            <a:r>
              <a:rPr lang="pl-PL" sz="2200" dirty="0"/>
              <a:t>dzielną kto znajdzie? Jej wartość przewyższa perły.</a:t>
            </a:r>
            <a:br>
              <a:rPr lang="pl-PL" sz="2200" dirty="0"/>
            </a:br>
            <a:r>
              <a:rPr lang="en-US" sz="2200" baseline="30000" dirty="0" smtClean="0"/>
              <a:t>11</a:t>
            </a:r>
            <a:r>
              <a:rPr lang="pl-PL" sz="2200" dirty="0" smtClean="0"/>
              <a:t> </a:t>
            </a:r>
            <a:r>
              <a:rPr lang="pl-PL" sz="2200" dirty="0"/>
              <a:t>Serce małżonka jej ufa, na zyskach mu nie zbywa;</a:t>
            </a:r>
            <a:br>
              <a:rPr lang="pl-PL" sz="2200" dirty="0"/>
            </a:br>
            <a:r>
              <a:rPr lang="en-US" sz="2200" baseline="30000" dirty="0" smtClean="0"/>
              <a:t>13</a:t>
            </a:r>
            <a:r>
              <a:rPr lang="pl-PL" sz="2200" dirty="0" smtClean="0"/>
              <a:t> </a:t>
            </a:r>
            <a:r>
              <a:rPr lang="pl-PL" sz="2200" dirty="0"/>
              <a:t>O wełnę i len się stara, pracuje starannie rękami.</a:t>
            </a:r>
            <a:br>
              <a:rPr lang="pl-PL" sz="2200" dirty="0"/>
            </a:br>
            <a:r>
              <a:rPr lang="en-US" sz="2200" baseline="30000" dirty="0" smtClean="0"/>
              <a:t>15</a:t>
            </a:r>
            <a:r>
              <a:rPr lang="pl-PL" sz="2200" dirty="0" smtClean="0"/>
              <a:t> </a:t>
            </a:r>
            <a:r>
              <a:rPr lang="pl-PL" sz="2200" dirty="0"/>
              <a:t>Wstaje, gdy jeszcze jest noc, i żywność rozdziela </a:t>
            </a:r>
            <a:r>
              <a:rPr lang="pl-PL" sz="2200" dirty="0" smtClean="0"/>
              <a:t>domowi</a:t>
            </a:r>
            <a:r>
              <a:rPr lang="pl-PL" sz="2200" dirty="0"/>
              <a:t/>
            </a:r>
            <a:br>
              <a:rPr lang="pl-PL" sz="2200" dirty="0"/>
            </a:br>
            <a:r>
              <a:rPr lang="en-US" sz="2200" baseline="30000" dirty="0" smtClean="0"/>
              <a:t>16</a:t>
            </a:r>
            <a:r>
              <a:rPr lang="pl-PL" sz="2200" dirty="0" smtClean="0"/>
              <a:t> </a:t>
            </a:r>
            <a:r>
              <a:rPr lang="pl-PL" sz="2200" dirty="0"/>
              <a:t>Bada rolę i kupuje ją, z zarobku swych rąk zasadza winnicę.</a:t>
            </a:r>
            <a:br>
              <a:rPr lang="pl-PL" sz="2200" dirty="0"/>
            </a:br>
            <a:r>
              <a:rPr lang="en-US" sz="2200" baseline="30000" dirty="0" smtClean="0"/>
              <a:t>19</a:t>
            </a:r>
            <a:r>
              <a:rPr lang="pl-PL" sz="2200" dirty="0" smtClean="0"/>
              <a:t> </a:t>
            </a:r>
            <a:r>
              <a:rPr lang="pl-PL" sz="2200" dirty="0"/>
              <a:t>Swe ręce wyciąga po kądziel, jej palce chwytają wrzeciono.</a:t>
            </a:r>
            <a:br>
              <a:rPr lang="pl-PL" sz="2200" dirty="0"/>
            </a:br>
            <a:r>
              <a:rPr lang="en-US" sz="2200" baseline="30000" dirty="0" smtClean="0"/>
              <a:t>20</a:t>
            </a:r>
            <a:r>
              <a:rPr lang="pl-PL" sz="2200" dirty="0" smtClean="0"/>
              <a:t> </a:t>
            </a:r>
            <a:r>
              <a:rPr lang="pl-PL" sz="2200" dirty="0"/>
              <a:t>Otwiera dłoń ubogiemu, do nędzarza wyciąga swe ręce.</a:t>
            </a:r>
            <a:br>
              <a:rPr lang="pl-PL" sz="2200" dirty="0"/>
            </a:br>
            <a:r>
              <a:rPr lang="en-US" sz="2200" baseline="30000" dirty="0" smtClean="0"/>
              <a:t>21</a:t>
            </a:r>
            <a:r>
              <a:rPr lang="pl-PL" sz="2200" dirty="0" smtClean="0"/>
              <a:t> </a:t>
            </a:r>
            <a:r>
              <a:rPr lang="pl-PL" sz="2200" dirty="0"/>
              <a:t>Dla domu nie boi się śniegu, bo cały dom odziany jest w szkarłat.</a:t>
            </a:r>
            <a:br>
              <a:rPr lang="pl-PL" sz="2200" dirty="0"/>
            </a:br>
            <a:r>
              <a:rPr lang="en-US" sz="2200" baseline="30000" dirty="0" smtClean="0"/>
              <a:t>24</a:t>
            </a:r>
            <a:r>
              <a:rPr lang="pl-PL" sz="2200" dirty="0" smtClean="0"/>
              <a:t> </a:t>
            </a:r>
            <a:r>
              <a:rPr lang="pl-PL" sz="2200" dirty="0"/>
              <a:t>Len wyrabia i sprzedaje, pasy dostarcza kupcowi.</a:t>
            </a:r>
            <a:br>
              <a:rPr lang="pl-PL" sz="2200" dirty="0"/>
            </a:br>
            <a:r>
              <a:rPr lang="en-US" sz="2200" baseline="30000" dirty="0" smtClean="0"/>
              <a:t>25</a:t>
            </a:r>
            <a:r>
              <a:rPr lang="pl-PL" sz="2200" dirty="0" smtClean="0"/>
              <a:t> </a:t>
            </a:r>
            <a:r>
              <a:rPr lang="pl-PL" sz="2200" dirty="0"/>
              <a:t>Strojem jej siła i godność, do dnia się przyszłego uśmiecha.</a:t>
            </a:r>
            <a:br>
              <a:rPr lang="pl-PL" sz="2200" dirty="0"/>
            </a:br>
            <a:r>
              <a:rPr lang="en-US" sz="2200" baseline="30000" dirty="0" smtClean="0"/>
              <a:t>26</a:t>
            </a:r>
            <a:r>
              <a:rPr lang="pl-PL" sz="2200" dirty="0" smtClean="0"/>
              <a:t> </a:t>
            </a:r>
            <a:r>
              <a:rPr lang="pl-PL" sz="2200" dirty="0"/>
              <a:t>Otwiera usta z mądrością, na języku jej miła nauka.</a:t>
            </a:r>
            <a:br>
              <a:rPr lang="pl-PL" sz="2200" dirty="0"/>
            </a:br>
            <a:r>
              <a:rPr lang="en-US" sz="2200" baseline="30000" dirty="0" smtClean="0"/>
              <a:t>27</a:t>
            </a:r>
            <a:r>
              <a:rPr lang="pl-PL" sz="2200" dirty="0" smtClean="0"/>
              <a:t> </a:t>
            </a:r>
            <a:r>
              <a:rPr lang="pl-PL" sz="2200" dirty="0"/>
              <a:t>Bada bieg spraw domowych, nie jada chleba lenistwa.</a:t>
            </a:r>
            <a:br>
              <a:rPr lang="pl-PL" sz="2200" dirty="0"/>
            </a:br>
            <a:r>
              <a:rPr lang="en-US" sz="2200" dirty="0"/>
              <a:t> </a:t>
            </a:r>
            <a:endParaRPr lang="pl-PL" sz="2200" dirty="0"/>
          </a:p>
        </p:txBody>
      </p:sp>
    </p:spTree>
    <p:extLst>
      <p:ext uri="{BB962C8B-B14F-4D97-AF65-F5344CB8AC3E}">
        <p14:creationId xmlns:p14="http://schemas.microsoft.com/office/powerpoint/2010/main" val="1684220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CJC 123</a:t>
            </a:r>
            <a:br>
              <a:rPr lang="pl-PL" sz="2200" dirty="0" smtClean="0"/>
            </a:br>
            <a:r>
              <a:rPr lang="pl-PL" sz="2200" dirty="0" smtClean="0"/>
              <a:t>Potępienie osoby leniwej</a:t>
            </a:r>
            <a:br>
              <a:rPr lang="pl-PL" sz="2200" dirty="0" smtClean="0"/>
            </a:br>
            <a:r>
              <a:rPr lang="pl-PL" sz="2200" dirty="0" smtClean="0"/>
              <a:t>swoje lenistwo uzasadnia obawami</a:t>
            </a:r>
            <a:br>
              <a:rPr lang="pl-PL" sz="2200" dirty="0" smtClean="0"/>
            </a:br>
            <a:r>
              <a:rPr lang="pl-PL" sz="2200" dirty="0" smtClean="0"/>
              <a:t>„Leniwy mówi: Lew na ulicy, zostanę zabity” (</a:t>
            </a:r>
            <a:r>
              <a:rPr lang="pl-PL" sz="2200" dirty="0" err="1" smtClean="0"/>
              <a:t>Prz</a:t>
            </a:r>
            <a:r>
              <a:rPr lang="pl-PL" sz="2200" dirty="0" smtClean="0"/>
              <a:t> 22,13)</a:t>
            </a:r>
            <a:br>
              <a:rPr lang="pl-PL" sz="2200" dirty="0" smtClean="0"/>
            </a:br>
            <a:r>
              <a:rPr lang="pl-PL" sz="2200" dirty="0" smtClean="0"/>
              <a:t>bezużyteczna dla innych</a:t>
            </a:r>
            <a:br>
              <a:rPr lang="pl-PL" sz="2200" dirty="0" smtClean="0"/>
            </a:br>
            <a:r>
              <a:rPr lang="pl-PL" sz="2200" dirty="0" smtClean="0"/>
              <a:t>„Czym jest ocet dla zębów i dym dla oczu,</a:t>
            </a:r>
            <a:br>
              <a:rPr lang="pl-PL" sz="2200" dirty="0" smtClean="0"/>
            </a:br>
            <a:r>
              <a:rPr lang="pl-PL" sz="2200" dirty="0" smtClean="0"/>
              <a:t>tym leniwy dla tych, którzy go posłali” (</a:t>
            </a:r>
            <a:r>
              <a:rPr lang="pl-PL" sz="2200" dirty="0" err="1" smtClean="0"/>
              <a:t>Prz</a:t>
            </a:r>
            <a:r>
              <a:rPr lang="pl-PL" sz="2200" dirty="0" smtClean="0"/>
              <a:t> 10,26)</a:t>
            </a:r>
            <a:br>
              <a:rPr lang="pl-PL" sz="2200" dirty="0" smtClean="0"/>
            </a:br>
            <a:r>
              <a:rPr lang="pl-PL" sz="2200" dirty="0" smtClean="0"/>
              <a:t>„Lenistwo zwierzyny nie upiecze” (</a:t>
            </a:r>
            <a:r>
              <a:rPr lang="pl-PL" sz="2200" dirty="0" err="1" smtClean="0"/>
              <a:t>Prz</a:t>
            </a:r>
            <a:r>
              <a:rPr lang="pl-PL" sz="2200" dirty="0" smtClean="0"/>
              <a:t> 12,27)</a:t>
            </a:r>
            <a:br>
              <a:rPr lang="pl-PL" sz="2200" dirty="0" smtClean="0"/>
            </a:br>
            <a:r>
              <a:rPr lang="pl-PL" sz="2200" dirty="0" smtClean="0"/>
              <a:t>„Pragnienie leniwca go uśmierca” (</a:t>
            </a:r>
            <a:r>
              <a:rPr lang="pl-PL" sz="2200" dirty="0" err="1" smtClean="0"/>
              <a:t>Prz</a:t>
            </a:r>
            <a:r>
              <a:rPr lang="pl-PL" sz="2200" dirty="0" smtClean="0"/>
              <a:t> 21,25)</a:t>
            </a:r>
            <a:br>
              <a:rPr lang="pl-PL" sz="2200" dirty="0" smtClean="0"/>
            </a:br>
            <a:r>
              <a:rPr lang="pl-PL" sz="2200" dirty="0" smtClean="0"/>
              <a:t>„</a:t>
            </a:r>
            <a:r>
              <a:rPr lang="pl-PL" sz="2200" dirty="0" err="1" smtClean="0"/>
              <a:t>Kręca</a:t>
            </a:r>
            <a:r>
              <a:rPr lang="pl-PL" sz="2200" dirty="0" smtClean="0"/>
              <a:t> się drzwi na zawiasach, </a:t>
            </a:r>
            <a:br>
              <a:rPr lang="pl-PL" sz="2200" dirty="0" smtClean="0"/>
            </a:br>
            <a:r>
              <a:rPr lang="pl-PL" sz="2200" dirty="0" smtClean="0"/>
              <a:t>a leniwy na swym łóżku” (</a:t>
            </a:r>
            <a:r>
              <a:rPr lang="pl-PL" sz="2200" dirty="0" err="1" smtClean="0"/>
              <a:t>Prz</a:t>
            </a:r>
            <a:r>
              <a:rPr lang="pl-PL" sz="2200" dirty="0" smtClean="0"/>
              <a:t> 26,14)</a:t>
            </a:r>
            <a:br>
              <a:rPr lang="pl-PL" sz="2200" dirty="0" smtClean="0"/>
            </a:br>
            <a:r>
              <a:rPr lang="pl-PL" sz="2200" dirty="0" smtClean="0"/>
              <a:t>„Wyciągnął leniwy rękę do misy,</a:t>
            </a:r>
            <a:br>
              <a:rPr lang="pl-PL" sz="2200" dirty="0" smtClean="0"/>
            </a:br>
            <a:r>
              <a:rPr lang="pl-PL" sz="2200" dirty="0" smtClean="0"/>
              <a:t>ale do ust jej nie doprowadził” (</a:t>
            </a:r>
            <a:r>
              <a:rPr lang="pl-PL" sz="2200" dirty="0" err="1" smtClean="0"/>
              <a:t>Prz</a:t>
            </a:r>
            <a:r>
              <a:rPr lang="pl-PL" sz="2200" dirty="0" smtClean="0"/>
              <a:t> 19,24)</a:t>
            </a:r>
            <a:br>
              <a:rPr lang="pl-PL" sz="2200" dirty="0" smtClean="0"/>
            </a:br>
            <a:r>
              <a:rPr lang="pl-PL" sz="2200" dirty="0"/>
              <a:t/>
            </a:r>
            <a:br>
              <a:rPr lang="pl-PL" sz="2200" dirty="0"/>
            </a:br>
            <a:r>
              <a:rPr lang="pl-PL" sz="2200" dirty="0" smtClean="0"/>
              <a:t>Trud zdobywania mądrości podobny do wysiłku przy pracy na roli</a:t>
            </a:r>
            <a:br>
              <a:rPr lang="pl-PL" sz="2200" dirty="0" smtClean="0"/>
            </a:br>
            <a:r>
              <a:rPr lang="pl-PL" sz="2200" dirty="0" smtClean="0"/>
              <a:t>„Jak oracz i siewca przystępuj do niej (=mądrości).</a:t>
            </a:r>
            <a:br>
              <a:rPr lang="pl-PL" sz="2200" dirty="0" smtClean="0"/>
            </a:br>
            <a:r>
              <a:rPr lang="pl-PL" sz="2200" dirty="0" smtClean="0"/>
              <a:t>Trochę się utrudzisz, pracując nad nią” (</a:t>
            </a:r>
            <a:r>
              <a:rPr lang="pl-PL" sz="2200" dirty="0" err="1" smtClean="0"/>
              <a:t>Syr</a:t>
            </a:r>
            <a:r>
              <a:rPr lang="pl-PL" sz="2200" dirty="0" smtClean="0"/>
              <a:t> 6,19)</a:t>
            </a:r>
            <a:endParaRPr lang="pl-PL" sz="2200" dirty="0"/>
          </a:p>
        </p:txBody>
      </p:sp>
    </p:spTree>
    <p:extLst>
      <p:ext uri="{BB962C8B-B14F-4D97-AF65-F5344CB8AC3E}">
        <p14:creationId xmlns:p14="http://schemas.microsoft.com/office/powerpoint/2010/main" val="3733889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723312" cy="6106690"/>
          </a:xfrm>
        </p:spPr>
        <p:txBody>
          <a:bodyPr anchor="t">
            <a:noAutofit/>
          </a:bodyPr>
          <a:lstStyle/>
          <a:p>
            <a:pPr algn="l"/>
            <a:r>
              <a:rPr lang="pl-PL" sz="2200" dirty="0" smtClean="0"/>
              <a:t>CJC 124</a:t>
            </a:r>
            <a:br>
              <a:rPr lang="pl-PL" sz="2200" dirty="0" smtClean="0"/>
            </a:br>
            <a:r>
              <a:rPr lang="pl-PL" sz="2200" dirty="0" err="1" smtClean="0"/>
              <a:t>Syr</a:t>
            </a:r>
            <a:r>
              <a:rPr lang="pl-PL" sz="2200" dirty="0" smtClean="0"/>
              <a:t> 38-39 – prezentacja różnych zawodów ocenianych przez pryzmat mądrości: lekarz, rolnik, rzemieślnik, kowal, garncarz</a:t>
            </a:r>
            <a:br>
              <a:rPr lang="pl-PL" sz="2200" dirty="0" smtClean="0"/>
            </a:br>
            <a:r>
              <a:rPr lang="pl-PL" sz="2200" dirty="0"/>
              <a:t/>
            </a:r>
            <a:br>
              <a:rPr lang="pl-PL" sz="2200" dirty="0"/>
            </a:br>
            <a:r>
              <a:rPr lang="pl-PL" sz="2200" dirty="0"/>
              <a:t>„Nie zabłysną ani nauką, ani sądem, </a:t>
            </a:r>
            <a:br>
              <a:rPr lang="pl-PL" sz="2200" dirty="0"/>
            </a:br>
            <a:r>
              <a:rPr lang="pl-PL" sz="2200" dirty="0"/>
              <a:t>ani się nie znajdą przy </a:t>
            </a:r>
            <a:r>
              <a:rPr lang="pl-PL" sz="2200" i="1" dirty="0"/>
              <a:t>wyjaśnianiu </a:t>
            </a:r>
            <a:r>
              <a:rPr lang="pl-PL" sz="2200" dirty="0"/>
              <a:t>przypowieści, </a:t>
            </a:r>
            <a:br>
              <a:rPr lang="pl-PL" sz="2200" dirty="0"/>
            </a:br>
            <a:r>
              <a:rPr lang="pl-PL" sz="2200" dirty="0"/>
              <a:t>ale podtrzymują oni odwieczne stworzenie, </a:t>
            </a:r>
            <a:br>
              <a:rPr lang="pl-PL" sz="2200" dirty="0"/>
            </a:br>
            <a:r>
              <a:rPr lang="pl-PL" sz="2200" dirty="0"/>
              <a:t>a ich modlitwa dotyczy wykonywania ich zawodu” </a:t>
            </a:r>
            <a:r>
              <a:rPr lang="pl-PL" sz="2200" dirty="0" smtClean="0"/>
              <a:t>(</a:t>
            </a:r>
            <a:r>
              <a:rPr lang="pl-PL" sz="2200" dirty="0" err="1" smtClean="0"/>
              <a:t>Syr</a:t>
            </a:r>
            <a:r>
              <a:rPr lang="pl-PL" sz="2200" dirty="0" smtClean="0"/>
              <a:t> 38,34</a:t>
            </a:r>
            <a:r>
              <a:rPr lang="en-US" sz="2200" dirty="0" smtClean="0"/>
              <a:t>)</a:t>
            </a:r>
            <a:r>
              <a:rPr lang="pl-PL" sz="2200" dirty="0" smtClean="0"/>
              <a:t/>
            </a:r>
            <a:br>
              <a:rPr lang="pl-PL" sz="2200" dirty="0" smtClean="0"/>
            </a:br>
            <a:r>
              <a:rPr lang="pl-PL" sz="2200" dirty="0"/>
              <a:t/>
            </a:r>
            <a:br>
              <a:rPr lang="pl-PL" sz="2200" dirty="0"/>
            </a:br>
            <a:r>
              <a:rPr lang="pl-PL" sz="2200" dirty="0" smtClean="0"/>
              <a:t>pochwała mędrca, który nie angażuje się w czynności praktyczne</a:t>
            </a:r>
            <a:br>
              <a:rPr lang="pl-PL" sz="2200" dirty="0" smtClean="0"/>
            </a:br>
            <a:r>
              <a:rPr lang="pl-PL" sz="2200" dirty="0" smtClean="0"/>
              <a:t>„Uczony </a:t>
            </a:r>
            <a:r>
              <a:rPr lang="pl-PL" sz="2200" dirty="0"/>
              <a:t>w Piśmie zdobywa mądrość w czasie wolnym od zajęć, </a:t>
            </a:r>
            <a:r>
              <a:rPr lang="pl-PL" sz="2200" dirty="0" smtClean="0"/>
              <a:t/>
            </a:r>
            <a:br>
              <a:rPr lang="pl-PL" sz="2200" dirty="0" smtClean="0"/>
            </a:br>
            <a:r>
              <a:rPr lang="pl-PL" sz="2200" dirty="0" smtClean="0"/>
              <a:t>a </a:t>
            </a:r>
            <a:r>
              <a:rPr lang="pl-PL" sz="2200" dirty="0"/>
              <a:t>kto ujmuje sobie działania, ten stanie się mądry.</a:t>
            </a:r>
            <a:br>
              <a:rPr lang="pl-PL" sz="2200" dirty="0"/>
            </a:br>
            <a:r>
              <a:rPr lang="pl-PL" sz="2200" dirty="0" smtClean="0"/>
              <a:t>Jak </a:t>
            </a:r>
            <a:r>
              <a:rPr lang="pl-PL" sz="2200" dirty="0"/>
              <a:t>może stać się mądrym ten, kto trzyma się pługa, </a:t>
            </a:r>
            <a:r>
              <a:rPr lang="pl-PL" sz="2200" dirty="0" smtClean="0"/>
              <a:t/>
            </a:r>
            <a:br>
              <a:rPr lang="pl-PL" sz="2200" dirty="0" smtClean="0"/>
            </a:br>
            <a:r>
              <a:rPr lang="pl-PL" sz="2200" dirty="0" smtClean="0"/>
              <a:t>kto </a:t>
            </a:r>
            <a:r>
              <a:rPr lang="pl-PL" sz="2200" dirty="0"/>
              <a:t>się chlubi ościeniem niby włócznią, </a:t>
            </a:r>
            <a:r>
              <a:rPr lang="pl-PL" sz="2200" dirty="0" smtClean="0"/>
              <a:t/>
            </a:r>
            <a:br>
              <a:rPr lang="pl-PL" sz="2200" dirty="0" smtClean="0"/>
            </a:br>
            <a:r>
              <a:rPr lang="pl-PL" sz="2200" dirty="0" smtClean="0"/>
              <a:t>kto </a:t>
            </a:r>
            <a:r>
              <a:rPr lang="pl-PL" sz="2200" dirty="0"/>
              <a:t>woły pogania i zajęty jest ich trudami, a rozmawia tylko o cielętach</a:t>
            </a:r>
            <a:r>
              <a:rPr lang="pl-PL" sz="2200" dirty="0" smtClean="0"/>
              <a:t>?”</a:t>
            </a:r>
            <a:r>
              <a:rPr lang="en-US" sz="2200" dirty="0" smtClean="0"/>
              <a:t>(S</a:t>
            </a:r>
            <a:r>
              <a:rPr lang="pl-PL" sz="2200" dirty="0" err="1" smtClean="0"/>
              <a:t>yr</a:t>
            </a:r>
            <a:r>
              <a:rPr lang="pl-PL" sz="2200" dirty="0" smtClean="0"/>
              <a:t> 38,24-25</a:t>
            </a:r>
            <a:r>
              <a:rPr lang="en-US" sz="2200" dirty="0" smtClean="0"/>
              <a:t>)</a:t>
            </a:r>
            <a:r>
              <a:rPr lang="pl-PL" sz="2200" dirty="0" smtClean="0"/>
              <a:t/>
            </a:r>
            <a:br>
              <a:rPr lang="pl-PL" sz="2200" dirty="0" smtClean="0"/>
            </a:br>
            <a:r>
              <a:rPr lang="pl-PL" sz="2200" dirty="0"/>
              <a:t/>
            </a:r>
            <a:br>
              <a:rPr lang="pl-PL" sz="2200" dirty="0"/>
            </a:br>
            <a:r>
              <a:rPr lang="pl-PL" sz="2200" dirty="0" err="1" smtClean="0"/>
              <a:t>Prz</a:t>
            </a:r>
            <a:r>
              <a:rPr lang="pl-PL" sz="2200" dirty="0" smtClean="0"/>
              <a:t>, </a:t>
            </a:r>
            <a:r>
              <a:rPr lang="pl-PL" sz="2200" dirty="0" err="1" smtClean="0"/>
              <a:t>Syr</a:t>
            </a:r>
            <a:r>
              <a:rPr lang="pl-PL" sz="2200" dirty="0" smtClean="0"/>
              <a:t> – pozytywna ocena pracy</a:t>
            </a:r>
            <a:br>
              <a:rPr lang="pl-PL" sz="2200" dirty="0" smtClean="0"/>
            </a:br>
            <a:endParaRPr lang="pl-PL" sz="2200" dirty="0"/>
          </a:p>
        </p:txBody>
      </p:sp>
    </p:spTree>
    <p:extLst>
      <p:ext uri="{BB962C8B-B14F-4D97-AF65-F5344CB8AC3E}">
        <p14:creationId xmlns:p14="http://schemas.microsoft.com/office/powerpoint/2010/main" val="2901941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Krytyczna ocena pracy: </a:t>
            </a:r>
            <a:r>
              <a:rPr lang="pl-PL" sz="2200" dirty="0" err="1" smtClean="0"/>
              <a:t>Koh</a:t>
            </a:r>
            <a:r>
              <a:rPr lang="pl-PL" sz="2200" dirty="0" smtClean="0"/>
              <a:t>, Hi</a:t>
            </a:r>
            <a:br>
              <a:rPr lang="pl-PL" sz="2200" dirty="0" smtClean="0"/>
            </a:br>
            <a:r>
              <a:rPr lang="pl-PL" sz="2200" dirty="0" smtClean="0"/>
              <a:t/>
            </a:r>
            <a:br>
              <a:rPr lang="pl-PL" sz="2200" dirty="0" smtClean="0"/>
            </a:br>
            <a:r>
              <a:rPr lang="pl-PL" sz="2200" dirty="0" smtClean="0"/>
              <a:t>CJC 125</a:t>
            </a:r>
            <a:br>
              <a:rPr lang="pl-PL" sz="2200" dirty="0" smtClean="0"/>
            </a:br>
            <a:r>
              <a:rPr lang="pl-PL" sz="2200" dirty="0" smtClean="0"/>
              <a:t>„Cóż </a:t>
            </a:r>
            <a:r>
              <a:rPr lang="pl-PL" sz="2200" dirty="0"/>
              <a:t>przyjdzie człowiekowi z całego trudu, </a:t>
            </a:r>
            <a:r>
              <a:rPr lang="pl-PL" sz="2200" dirty="0" smtClean="0"/>
              <a:t/>
            </a:r>
            <a:br>
              <a:rPr lang="pl-PL" sz="2200" dirty="0" smtClean="0"/>
            </a:br>
            <a:r>
              <a:rPr lang="pl-PL" sz="2200" dirty="0" smtClean="0"/>
              <a:t>jaki </a:t>
            </a:r>
            <a:r>
              <a:rPr lang="pl-PL" sz="2200" dirty="0"/>
              <a:t>zadaje sobie pod słońcem</a:t>
            </a:r>
            <a:r>
              <a:rPr lang="pl-PL" sz="2200" dirty="0" smtClean="0"/>
              <a:t>?” </a:t>
            </a:r>
            <a:r>
              <a:rPr lang="en-US" sz="2200" dirty="0" smtClean="0"/>
              <a:t>(</a:t>
            </a:r>
            <a:r>
              <a:rPr lang="pl-PL" sz="2200" dirty="0" err="1" smtClean="0"/>
              <a:t>Koh</a:t>
            </a:r>
            <a:r>
              <a:rPr lang="pl-PL" sz="2200" dirty="0" smtClean="0"/>
              <a:t> 1,3)</a:t>
            </a:r>
            <a:br>
              <a:rPr lang="pl-PL" sz="2200" dirty="0" smtClean="0"/>
            </a:br>
            <a:r>
              <a:rPr lang="pl-PL" sz="2200" dirty="0" smtClean="0"/>
              <a:t/>
            </a:r>
            <a:br>
              <a:rPr lang="pl-PL" sz="2200" dirty="0" smtClean="0"/>
            </a:br>
            <a:r>
              <a:rPr lang="pl-PL" sz="2200" dirty="0" smtClean="0"/>
              <a:t>„Przyjrzałem </a:t>
            </a:r>
            <a:r>
              <a:rPr lang="pl-PL" sz="2200" dirty="0"/>
              <a:t>się wszystkim dziełom, jakich dokonały moje ręce, </a:t>
            </a:r>
            <a:r>
              <a:rPr lang="pl-PL" sz="2200" dirty="0" smtClean="0"/>
              <a:t/>
            </a:r>
            <a:br>
              <a:rPr lang="pl-PL" sz="2200" dirty="0" smtClean="0"/>
            </a:br>
            <a:r>
              <a:rPr lang="pl-PL" sz="2200" dirty="0" smtClean="0"/>
              <a:t>i </a:t>
            </a:r>
            <a:r>
              <a:rPr lang="pl-PL" sz="2200" dirty="0"/>
              <a:t>trudowi, jaki sobie przy tym zadałem. </a:t>
            </a:r>
            <a:r>
              <a:rPr lang="pl-PL" sz="2200" dirty="0" smtClean="0"/>
              <a:t/>
            </a:r>
            <a:br>
              <a:rPr lang="pl-PL" sz="2200" dirty="0" smtClean="0"/>
            </a:br>
            <a:r>
              <a:rPr lang="pl-PL" sz="2200" dirty="0" smtClean="0"/>
              <a:t>A </a:t>
            </a:r>
            <a:r>
              <a:rPr lang="pl-PL" sz="2200" dirty="0"/>
              <a:t>oto: wszystko to marność i pogoń za wiatrem! </a:t>
            </a:r>
            <a:r>
              <a:rPr lang="pl-PL" sz="2200" dirty="0" smtClean="0"/>
              <a:t/>
            </a:r>
            <a:br>
              <a:rPr lang="pl-PL" sz="2200" dirty="0" smtClean="0"/>
            </a:br>
            <a:r>
              <a:rPr lang="pl-PL" sz="2200" dirty="0" smtClean="0"/>
              <a:t>Z </a:t>
            </a:r>
            <a:r>
              <a:rPr lang="pl-PL" sz="2200" dirty="0"/>
              <a:t>niczego nie ma pożytku pod </a:t>
            </a:r>
            <a:r>
              <a:rPr lang="pl-PL" sz="2200" dirty="0" smtClean="0"/>
              <a:t>słońcem” (</a:t>
            </a:r>
            <a:r>
              <a:rPr lang="pl-PL" sz="2200" dirty="0" err="1" smtClean="0"/>
              <a:t>Koh</a:t>
            </a:r>
            <a:r>
              <a:rPr lang="pl-PL" sz="2200" dirty="0" smtClean="0"/>
              <a:t> 2,11)</a:t>
            </a:r>
            <a:br>
              <a:rPr lang="pl-PL" sz="2200" dirty="0" smtClean="0"/>
            </a:br>
            <a:r>
              <a:rPr lang="pl-PL" sz="2200" dirty="0" smtClean="0"/>
              <a:t/>
            </a:r>
            <a:br>
              <a:rPr lang="pl-PL" sz="2200" dirty="0" smtClean="0"/>
            </a:br>
            <a:r>
              <a:rPr lang="pl-PL" sz="2200" dirty="0" smtClean="0"/>
              <a:t>„Cóż </a:t>
            </a:r>
            <a:r>
              <a:rPr lang="pl-PL" sz="2200" dirty="0"/>
              <a:t>bowiem ma człowiek z wszelkiego swego trudu </a:t>
            </a:r>
            <a:r>
              <a:rPr lang="pl-PL" sz="2200" dirty="0" smtClean="0"/>
              <a:t/>
            </a:r>
            <a:br>
              <a:rPr lang="pl-PL" sz="2200" dirty="0" smtClean="0"/>
            </a:br>
            <a:r>
              <a:rPr lang="pl-PL" sz="2200" dirty="0" smtClean="0"/>
              <a:t>i </a:t>
            </a:r>
            <a:r>
              <a:rPr lang="pl-PL" sz="2200" dirty="0"/>
              <a:t>z pracy ducha swego, którą mozoli się pod słońcem?</a:t>
            </a:r>
            <a:br>
              <a:rPr lang="pl-PL" sz="2200" dirty="0"/>
            </a:br>
            <a:r>
              <a:rPr lang="pl-PL" sz="2200" dirty="0" smtClean="0"/>
              <a:t>Bo </a:t>
            </a:r>
            <a:r>
              <a:rPr lang="pl-PL" sz="2200" dirty="0"/>
              <a:t>wszystkie dni jego są cierpieniem, </a:t>
            </a:r>
            <a:r>
              <a:rPr lang="pl-PL" sz="2200" dirty="0" smtClean="0"/>
              <a:t/>
            </a:r>
            <a:br>
              <a:rPr lang="pl-PL" sz="2200" dirty="0" smtClean="0"/>
            </a:br>
            <a:r>
              <a:rPr lang="pl-PL" sz="2200" dirty="0" smtClean="0"/>
              <a:t>a </a:t>
            </a:r>
            <a:r>
              <a:rPr lang="pl-PL" sz="2200" dirty="0"/>
              <a:t>zajęcia jego </a:t>
            </a:r>
            <a:r>
              <a:rPr lang="pl-PL" sz="2200" dirty="0" smtClean="0"/>
              <a:t>utrapieniem” (</a:t>
            </a:r>
            <a:r>
              <a:rPr lang="pl-PL" sz="2200" dirty="0" err="1" smtClean="0"/>
              <a:t>Koh</a:t>
            </a:r>
            <a:r>
              <a:rPr lang="pl-PL" sz="2200" dirty="0" smtClean="0"/>
              <a:t> 2,22-23)</a:t>
            </a:r>
            <a:endParaRPr lang="pl-PL" sz="2200" dirty="0"/>
          </a:p>
        </p:txBody>
      </p:sp>
    </p:spTree>
    <p:extLst>
      <p:ext uri="{BB962C8B-B14F-4D97-AF65-F5344CB8AC3E}">
        <p14:creationId xmlns:p14="http://schemas.microsoft.com/office/powerpoint/2010/main" val="400871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0648"/>
            <a:ext cx="8867328" cy="6264696"/>
          </a:xfrm>
        </p:spPr>
        <p:txBody>
          <a:bodyPr anchor="t">
            <a:noAutofit/>
          </a:bodyPr>
          <a:lstStyle/>
          <a:p>
            <a:pPr algn="l"/>
            <a:r>
              <a:rPr lang="pl-PL" sz="2200" dirty="0" smtClean="0"/>
              <a:t>Hiob</a:t>
            </a:r>
            <a:br>
              <a:rPr lang="pl-PL" sz="2200" dirty="0" smtClean="0"/>
            </a:br>
            <a:r>
              <a:rPr lang="pl-PL" sz="2200" dirty="0" smtClean="0"/>
              <a:t>Praca w kopalni (Hi 28,1-11) i handel dobrami szlachetnymi (Hi 28,15-19)</a:t>
            </a:r>
            <a:br>
              <a:rPr lang="pl-PL" sz="2200" dirty="0" smtClean="0"/>
            </a:br>
            <a:r>
              <a:rPr lang="pl-PL" sz="2200" dirty="0" smtClean="0"/>
              <a:t>„Gdzie znaleźć mądrość?” (28,12)</a:t>
            </a:r>
            <a:br>
              <a:rPr lang="pl-PL" sz="2200" dirty="0" smtClean="0"/>
            </a:br>
            <a:r>
              <a:rPr lang="pl-PL" sz="2200" dirty="0" smtClean="0"/>
              <a:t>„Skąd pochodzi mądrość?” (28,20)</a:t>
            </a:r>
            <a:br>
              <a:rPr lang="pl-PL" sz="2200" dirty="0" smtClean="0"/>
            </a:br>
            <a:r>
              <a:rPr lang="pl-PL" sz="2200" dirty="0"/>
              <a:t/>
            </a:r>
            <a:br>
              <a:rPr lang="pl-PL" sz="2200" dirty="0"/>
            </a:br>
            <a:r>
              <a:rPr lang="pl-PL" sz="2200" dirty="0" smtClean="0"/>
              <a:t>Mądrość cenniejsza od złota – tradycyjna nauka</a:t>
            </a:r>
            <a:br>
              <a:rPr lang="pl-PL" sz="2200" dirty="0" smtClean="0"/>
            </a:br>
            <a:r>
              <a:rPr lang="pl-PL" sz="2200" dirty="0" smtClean="0"/>
              <a:t>„Szczęśliwy</a:t>
            </a:r>
            <a:r>
              <a:rPr lang="pl-PL" sz="2200" dirty="0"/>
              <a:t>, kto mądrość osiągnął, mąż, który nabył roztropności.</a:t>
            </a:r>
            <a:br>
              <a:rPr lang="pl-PL" sz="2200" dirty="0"/>
            </a:br>
            <a:r>
              <a:rPr lang="pl-PL" sz="2200" dirty="0" smtClean="0"/>
              <a:t>Bo </a:t>
            </a:r>
            <a:r>
              <a:rPr lang="pl-PL" sz="2200" dirty="0"/>
              <a:t>lepiej ją posiąść niż srebro, ją raczej nabyć niż złoto.</a:t>
            </a:r>
            <a:br>
              <a:rPr lang="pl-PL" sz="2200" dirty="0"/>
            </a:br>
            <a:r>
              <a:rPr lang="pl-PL" sz="2200" dirty="0" smtClean="0"/>
              <a:t>Cenniejsza </a:t>
            </a:r>
            <a:r>
              <a:rPr lang="pl-PL" sz="2200" dirty="0"/>
              <a:t>ona niż perły, nie równe jej żadne </a:t>
            </a:r>
            <a:r>
              <a:rPr lang="pl-PL" sz="2200" dirty="0" smtClean="0"/>
              <a:t>klejnoty” (</a:t>
            </a:r>
            <a:r>
              <a:rPr lang="pl-PL" sz="2200" dirty="0" err="1" smtClean="0"/>
              <a:t>Prz</a:t>
            </a:r>
            <a:r>
              <a:rPr lang="pl-PL" sz="2200" dirty="0" smtClean="0"/>
              <a:t> 3,13-15)</a:t>
            </a:r>
            <a:br>
              <a:rPr lang="pl-PL" sz="2200" dirty="0" smtClean="0"/>
            </a:br>
            <a:r>
              <a:rPr lang="pl-PL" sz="2200" dirty="0"/>
              <a:t/>
            </a:r>
            <a:br>
              <a:rPr lang="pl-PL" sz="2200" dirty="0"/>
            </a:br>
            <a:r>
              <a:rPr lang="pl-PL" sz="2200" dirty="0" smtClean="0"/>
              <a:t>Działanie człowieka może doprowadzić do odkrycia skarbów, ale nie prowadzi do posiadania mądrości znanej tylko Bogu:</a:t>
            </a:r>
            <a:br>
              <a:rPr lang="pl-PL" sz="2200" dirty="0" smtClean="0"/>
            </a:br>
            <a:r>
              <a:rPr lang="pl-PL" sz="2200" dirty="0" smtClean="0"/>
              <a:t>„Droga </a:t>
            </a:r>
            <a:r>
              <a:rPr lang="pl-PL" sz="2200" dirty="0"/>
              <a:t>tam Bogu wiadoma, On tylko zna jej siedzibę;</a:t>
            </a:r>
            <a:br>
              <a:rPr lang="pl-PL" sz="2200" dirty="0"/>
            </a:br>
            <a:r>
              <a:rPr lang="en-US" sz="2200" dirty="0"/>
              <a:t> </a:t>
            </a:r>
            <a:r>
              <a:rPr lang="pl-PL" sz="2200" dirty="0" smtClean="0"/>
              <a:t>On </a:t>
            </a:r>
            <a:r>
              <a:rPr lang="pl-PL" sz="2200" dirty="0"/>
              <a:t>krańce ziemi przenika, bo widzi wszystko, co jest pod </a:t>
            </a:r>
            <a:r>
              <a:rPr lang="pl-PL" sz="2200" dirty="0" smtClean="0"/>
              <a:t>niebem” (28,23-24)</a:t>
            </a:r>
            <a:r>
              <a:rPr lang="pl-PL" sz="2200" dirty="0"/>
              <a:t/>
            </a:r>
            <a:br>
              <a:rPr lang="pl-PL" sz="2200" dirty="0"/>
            </a:br>
            <a:r>
              <a:rPr lang="pl-PL" sz="2200" dirty="0" smtClean="0"/>
              <a:t/>
            </a:r>
            <a:br>
              <a:rPr lang="pl-PL" sz="2200" dirty="0" smtClean="0"/>
            </a:br>
            <a:r>
              <a:rPr lang="pl-PL" sz="2200" dirty="0" smtClean="0"/>
              <a:t>Zaproszenie do unikania pychy:</a:t>
            </a:r>
            <a:r>
              <a:rPr lang="pl-PL" sz="2200" dirty="0"/>
              <a:t/>
            </a:r>
            <a:br>
              <a:rPr lang="pl-PL" sz="2200" dirty="0"/>
            </a:br>
            <a:r>
              <a:rPr lang="pl-PL" sz="2200" dirty="0" smtClean="0"/>
              <a:t>„Do </a:t>
            </a:r>
            <a:r>
              <a:rPr lang="pl-PL" sz="2200" dirty="0"/>
              <a:t>człowieka powiedział: «Bojaźń Boża - zaiste mądrością, </a:t>
            </a:r>
            <a:r>
              <a:rPr lang="pl-PL" sz="2200" dirty="0" smtClean="0"/>
              <a:t/>
            </a:r>
            <a:br>
              <a:rPr lang="pl-PL" sz="2200" dirty="0" smtClean="0"/>
            </a:br>
            <a:r>
              <a:rPr lang="pl-PL" sz="2200" dirty="0" smtClean="0"/>
              <a:t>roztropnością </a:t>
            </a:r>
            <a:r>
              <a:rPr lang="pl-PL" sz="2200" dirty="0"/>
              <a:t>zaś - zła unikanie</a:t>
            </a:r>
            <a:r>
              <a:rPr lang="pl-PL" sz="2200" dirty="0" smtClean="0"/>
              <a:t>»” </a:t>
            </a:r>
            <a:r>
              <a:rPr lang="en-US" sz="2200" dirty="0" smtClean="0"/>
              <a:t>(</a:t>
            </a:r>
            <a:r>
              <a:rPr lang="pl-PL" sz="2200" dirty="0" smtClean="0"/>
              <a:t>Hi 28,28)</a:t>
            </a:r>
            <a:r>
              <a:rPr lang="en-US" sz="2200" dirty="0" smtClean="0"/>
              <a:t>)</a:t>
            </a:r>
            <a:endParaRPr lang="pl-PL" sz="2200" dirty="0"/>
          </a:p>
        </p:txBody>
      </p:sp>
    </p:spTree>
    <p:extLst>
      <p:ext uri="{BB962C8B-B14F-4D97-AF65-F5344CB8AC3E}">
        <p14:creationId xmlns:p14="http://schemas.microsoft.com/office/powerpoint/2010/main" val="2118564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507288" cy="6106690"/>
          </a:xfrm>
        </p:spPr>
        <p:txBody>
          <a:bodyPr anchor="t">
            <a:noAutofit/>
          </a:bodyPr>
          <a:lstStyle/>
          <a:p>
            <a:pPr algn="l"/>
            <a:r>
              <a:rPr lang="pl-PL" sz="2200" dirty="0" smtClean="0"/>
              <a:t>Księga Mądrości</a:t>
            </a:r>
            <a:br>
              <a:rPr lang="pl-PL" sz="2200" dirty="0" smtClean="0"/>
            </a:br>
            <a:r>
              <a:rPr lang="pl-PL" sz="2200" dirty="0" smtClean="0"/>
              <a:t/>
            </a:r>
            <a:br>
              <a:rPr lang="pl-PL" sz="2200" dirty="0" smtClean="0"/>
            </a:br>
            <a:r>
              <a:rPr lang="pl-PL" sz="2200" dirty="0" smtClean="0"/>
              <a:t>wyśmiewa rzemieślnika robiącego bożki: </a:t>
            </a:r>
            <a:r>
              <a:rPr lang="pl-PL" sz="2200" dirty="0" err="1" smtClean="0"/>
              <a:t>Mdr</a:t>
            </a:r>
            <a:r>
              <a:rPr lang="pl-PL" sz="2200" dirty="0" smtClean="0"/>
              <a:t> 13–15 (por. Iz 44,9-20)</a:t>
            </a:r>
            <a:br>
              <a:rPr lang="pl-PL" sz="2200" dirty="0" smtClean="0"/>
            </a:br>
            <a:r>
              <a:rPr lang="pl-PL" sz="2200" dirty="0"/>
              <a:t/>
            </a:r>
            <a:br>
              <a:rPr lang="pl-PL" sz="2200" dirty="0"/>
            </a:br>
            <a:r>
              <a:rPr lang="pl-PL" sz="2200" dirty="0" smtClean="0"/>
              <a:t>„Ostrzeżenie, aby </a:t>
            </a:r>
            <a:r>
              <a:rPr lang="pl-PL" sz="2200" dirty="0"/>
              <a:t>rozpoznać i odrzucić wszystko, co jest bałwochwalcze, a co ukrywa </a:t>
            </a:r>
            <a:r>
              <a:rPr lang="pl-PL" sz="2200" dirty="0" smtClean="0"/>
              <a:t>się w </a:t>
            </a:r>
            <a:r>
              <a:rPr lang="pl-PL" sz="2200" dirty="0"/>
              <a:t>różnych wytworach ludzkiej ręki (i serca</a:t>
            </a:r>
            <a:r>
              <a:rPr lang="pl-PL" sz="2200" dirty="0" smtClean="0"/>
              <a:t>)”.</a:t>
            </a:r>
            <a:r>
              <a:rPr lang="pl-PL" sz="2200" dirty="0"/>
              <a:t/>
            </a:r>
            <a:br>
              <a:rPr lang="pl-PL" sz="2200" dirty="0"/>
            </a:br>
            <a:r>
              <a:rPr lang="pl-PL" sz="2200" dirty="0" smtClean="0"/>
              <a:t/>
            </a:r>
            <a:br>
              <a:rPr lang="pl-PL" sz="2200" dirty="0" smtClean="0"/>
            </a:br>
            <a:r>
              <a:rPr lang="pl-PL" sz="2200" dirty="0" smtClean="0"/>
              <a:t>Bogactwo – CJC 128</a:t>
            </a:r>
            <a:br>
              <a:rPr lang="pl-PL" sz="2200" dirty="0" smtClean="0"/>
            </a:br>
            <a:r>
              <a:rPr lang="pl-PL" sz="2200" dirty="0" smtClean="0"/>
              <a:t>pozytywne: dobrobyt Bożym błogosławieństwem</a:t>
            </a:r>
            <a:br>
              <a:rPr lang="pl-PL" sz="2200" dirty="0" smtClean="0"/>
            </a:br>
            <a:r>
              <a:rPr lang="pl-PL" sz="2200" dirty="0" smtClean="0"/>
              <a:t>negatywne: chciwość; niebezpieczeństwo bałwochwalstwa; arogancja, przemoc bogatych wobec biednych</a:t>
            </a:r>
            <a:br>
              <a:rPr lang="pl-PL" sz="2200" dirty="0" smtClean="0"/>
            </a:br>
            <a:r>
              <a:rPr lang="pl-PL" sz="2200" dirty="0"/>
              <a:t/>
            </a:r>
            <a:br>
              <a:rPr lang="pl-PL" sz="2200" dirty="0"/>
            </a:br>
            <a:r>
              <a:rPr lang="pl-PL" sz="2200" dirty="0" smtClean="0"/>
              <a:t>Nowy Testament</a:t>
            </a:r>
            <a:br>
              <a:rPr lang="pl-PL" sz="2200" dirty="0" smtClean="0"/>
            </a:br>
            <a:r>
              <a:rPr lang="pl-PL" sz="2200" dirty="0" smtClean="0"/>
              <a:t>ubóstwo błogosławieństwem (Mt 5,3; </a:t>
            </a:r>
            <a:r>
              <a:rPr lang="pl-PL" sz="2200" dirty="0" err="1" smtClean="0"/>
              <a:t>Łk</a:t>
            </a:r>
            <a:r>
              <a:rPr lang="pl-PL" sz="2200" dirty="0" smtClean="0"/>
              <a:t> 6,20)</a:t>
            </a:r>
            <a:br>
              <a:rPr lang="pl-PL" sz="2200" dirty="0" smtClean="0"/>
            </a:br>
            <a:r>
              <a:rPr lang="pl-PL" sz="2200" dirty="0" smtClean="0"/>
              <a:t>„Nie możecie służyć Bogu i mamonie” (</a:t>
            </a:r>
            <a:r>
              <a:rPr lang="pl-PL" sz="2200" dirty="0" err="1" smtClean="0"/>
              <a:t>Łk</a:t>
            </a:r>
            <a:r>
              <a:rPr lang="pl-PL" sz="2200" dirty="0" smtClean="0"/>
              <a:t> 16,13)</a:t>
            </a:r>
            <a:br>
              <a:rPr lang="pl-PL" sz="2200" dirty="0" smtClean="0"/>
            </a:br>
            <a:r>
              <a:rPr lang="pl-PL" sz="2200" dirty="0" smtClean="0"/>
              <a:t>szukanie tego, co naprawdę </a:t>
            </a:r>
            <a:r>
              <a:rPr lang="pl-PL" sz="2200" smtClean="0"/>
              <a:t>cenne – przypowieść o perle (Mt 13,45-46</a:t>
            </a:r>
            <a:r>
              <a:rPr lang="pl-PL" sz="2200"/>
              <a:t/>
            </a:r>
            <a:br>
              <a:rPr lang="pl-PL" sz="2200"/>
            </a:br>
            <a:endParaRPr lang="pl-PL" sz="2200" dirty="0"/>
          </a:p>
        </p:txBody>
      </p:sp>
    </p:spTree>
    <p:extLst>
      <p:ext uri="{BB962C8B-B14F-4D97-AF65-F5344CB8AC3E}">
        <p14:creationId xmlns:p14="http://schemas.microsoft.com/office/powerpoint/2010/main" val="284213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Praca ludzka i „dzieło” Boga – prorocy</a:t>
            </a:r>
            <a:br>
              <a:rPr lang="pl-PL" sz="2200" dirty="0" smtClean="0"/>
            </a:br>
            <a:r>
              <a:rPr lang="pl-PL" sz="2200" dirty="0" smtClean="0"/>
              <a:t/>
            </a:r>
            <a:br>
              <a:rPr lang="pl-PL" sz="2200" dirty="0" smtClean="0"/>
            </a:br>
            <a:r>
              <a:rPr lang="pl-PL" sz="2200" dirty="0" smtClean="0"/>
              <a:t>Działanie ludzi</a:t>
            </a:r>
            <a:br>
              <a:rPr lang="pl-PL" sz="2200" dirty="0" smtClean="0"/>
            </a:br>
            <a:r>
              <a:rPr lang="pl-PL" sz="2200" dirty="0" smtClean="0"/>
              <a:t>- potępienie bałwochwalstwa</a:t>
            </a:r>
            <a:br>
              <a:rPr lang="pl-PL" sz="2200" dirty="0" smtClean="0"/>
            </a:br>
            <a:r>
              <a:rPr lang="pl-PL" sz="2200" dirty="0" smtClean="0"/>
              <a:t>CJC 129</a:t>
            </a:r>
            <a:br>
              <a:rPr lang="pl-PL" sz="2200" dirty="0" smtClean="0"/>
            </a:br>
            <a:r>
              <a:rPr lang="pl-PL" sz="2200" dirty="0" smtClean="0"/>
              <a:t>„Potępienie </a:t>
            </a:r>
            <a:r>
              <a:rPr lang="pl-PL" sz="2200" dirty="0"/>
              <a:t>głupiego i bluźnierczego procesu wyrabiania figury</a:t>
            </a:r>
            <a:br>
              <a:rPr lang="pl-PL" sz="2200" dirty="0"/>
            </a:br>
            <a:r>
              <a:rPr lang="pl-PL" sz="2200" dirty="0"/>
              <a:t>bóstwa, której przypisuje się boską </a:t>
            </a:r>
            <a:r>
              <a:rPr lang="pl-PL" sz="2200" dirty="0" smtClean="0"/>
              <a:t>moc”.</a:t>
            </a:r>
            <a:br>
              <a:rPr lang="pl-PL" sz="2200" dirty="0" smtClean="0"/>
            </a:br>
            <a:r>
              <a:rPr lang="pl-PL" sz="2200" dirty="0" smtClean="0"/>
              <a:t>Iz 44,9-20</a:t>
            </a:r>
            <a:br>
              <a:rPr lang="pl-PL" sz="2200" dirty="0" smtClean="0"/>
            </a:br>
            <a:r>
              <a:rPr lang="pl-PL" sz="2200" dirty="0" smtClean="0"/>
              <a:t>„Potępienie </a:t>
            </a:r>
            <a:r>
              <a:rPr lang="pl-PL" sz="2200" dirty="0"/>
              <a:t>nie tylko </a:t>
            </a:r>
            <a:r>
              <a:rPr lang="pl-PL" sz="2200" dirty="0" smtClean="0"/>
              <a:t>wytwarzania świętych </a:t>
            </a:r>
            <a:r>
              <a:rPr lang="pl-PL" sz="2200" dirty="0"/>
              <a:t>fetyszy, ale każdego ludzkiego przedsięwzięcia, które </a:t>
            </a:r>
            <a:r>
              <a:rPr lang="pl-PL" sz="2200" dirty="0" smtClean="0"/>
              <a:t>pretenduje do </a:t>
            </a:r>
            <a:r>
              <a:rPr lang="pl-PL" sz="2200" dirty="0"/>
              <a:t>dawania </a:t>
            </a:r>
            <a:r>
              <a:rPr lang="pl-PL" sz="2200" dirty="0" smtClean="0"/>
              <a:t>zbawienia”.</a:t>
            </a:r>
            <a:br>
              <a:rPr lang="pl-PL" sz="2200" dirty="0" smtClean="0"/>
            </a:br>
            <a:r>
              <a:rPr lang="pl-PL" sz="2200" dirty="0"/>
              <a:t/>
            </a:r>
            <a:br>
              <a:rPr lang="pl-PL" sz="2200" dirty="0"/>
            </a:br>
            <a:r>
              <a:rPr lang="pl-PL" sz="2200" dirty="0" smtClean="0"/>
              <a:t>- potępienie działań naruszających zasady sprawiedliwości pod pretekstem wzrostu gospodarczego</a:t>
            </a:r>
            <a:br>
              <a:rPr lang="pl-PL" sz="2200" dirty="0" smtClean="0"/>
            </a:br>
            <a:endParaRPr lang="pl-PL" sz="2200" dirty="0"/>
          </a:p>
        </p:txBody>
      </p:sp>
    </p:spTree>
    <p:extLst>
      <p:ext uri="{BB962C8B-B14F-4D97-AF65-F5344CB8AC3E}">
        <p14:creationId xmlns:p14="http://schemas.microsoft.com/office/powerpoint/2010/main" val="3981566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795320" cy="6336704"/>
          </a:xfrm>
        </p:spPr>
        <p:txBody>
          <a:bodyPr anchor="t">
            <a:noAutofit/>
          </a:bodyPr>
          <a:lstStyle/>
          <a:p>
            <a:pPr algn="l"/>
            <a:r>
              <a:rPr lang="pl-PL" sz="2200" dirty="0" smtClean="0"/>
              <a:t>CJC 130</a:t>
            </a:r>
            <a:br>
              <a:rPr lang="pl-PL" sz="2200" dirty="0" smtClean="0"/>
            </a:br>
            <a:r>
              <a:rPr lang="pl-PL" sz="2200" dirty="0" smtClean="0"/>
              <a:t>- ziemia uprawna jako przedmiot nadużyć (CJC 130)</a:t>
            </a:r>
            <a:br>
              <a:rPr lang="pl-PL" sz="2200" dirty="0" smtClean="0"/>
            </a:br>
            <a:r>
              <a:rPr lang="pl-PL" sz="2200" dirty="0" smtClean="0"/>
              <a:t/>
            </a:r>
            <a:br>
              <a:rPr lang="pl-PL" sz="2200" dirty="0" smtClean="0"/>
            </a:br>
            <a:r>
              <a:rPr lang="pl-PL" sz="2200" dirty="0" smtClean="0"/>
              <a:t>paradygmatyczna opowieść o </a:t>
            </a:r>
            <a:r>
              <a:rPr lang="pl-PL" sz="2200" dirty="0" err="1" smtClean="0"/>
              <a:t>Nabocie</a:t>
            </a:r>
            <a:r>
              <a:rPr lang="pl-PL" sz="2200" dirty="0" smtClean="0"/>
              <a:t> (1 </a:t>
            </a:r>
            <a:r>
              <a:rPr lang="pl-PL" sz="2200" dirty="0" err="1" smtClean="0"/>
              <a:t>Krl</a:t>
            </a:r>
            <a:r>
              <a:rPr lang="pl-PL" sz="2200" dirty="0" smtClean="0"/>
              <a:t> 21,1-6)</a:t>
            </a:r>
            <a:br>
              <a:rPr lang="pl-PL" sz="2200" dirty="0" smtClean="0"/>
            </a:br>
            <a:r>
              <a:rPr lang="pl-PL" sz="2200" dirty="0" smtClean="0"/>
              <a:t/>
            </a:r>
            <a:br>
              <a:rPr lang="pl-PL" sz="2200" dirty="0" smtClean="0"/>
            </a:br>
            <a:r>
              <a:rPr lang="pl-PL" sz="2200" dirty="0" smtClean="0"/>
              <a:t>intencje komasacji ziemi: „poprawa</a:t>
            </a:r>
            <a:r>
              <a:rPr lang="pl-PL" sz="2200" dirty="0"/>
              <a:t> </a:t>
            </a:r>
            <a:r>
              <a:rPr lang="pl-PL" sz="2200" dirty="0" smtClean="0"/>
              <a:t>produkcji</a:t>
            </a:r>
            <a:r>
              <a:rPr lang="pl-PL" sz="2200" dirty="0"/>
              <a:t>, urozmaicenie zbiorów, upiększenie własności lub po prostu </a:t>
            </a:r>
            <a:r>
              <a:rPr lang="pl-PL" sz="2200" dirty="0" smtClean="0"/>
              <a:t>podkreślenie, poprzez </a:t>
            </a:r>
            <a:r>
              <a:rPr lang="pl-PL" sz="2200" dirty="0"/>
              <a:t>rozszerzenie dziedzictwa, własnego </a:t>
            </a:r>
            <a:r>
              <a:rPr lang="pl-PL" sz="2200" i="1" dirty="0"/>
              <a:t>statusu </a:t>
            </a:r>
            <a:r>
              <a:rPr lang="pl-PL" sz="2200" dirty="0"/>
              <a:t>osoby </a:t>
            </a:r>
            <a:r>
              <a:rPr lang="pl-PL" sz="2200" dirty="0" smtClean="0"/>
              <a:t>zamożnej, z </a:t>
            </a:r>
            <a:r>
              <a:rPr lang="pl-PL" sz="2200" dirty="0"/>
              <a:t>wynikającym stąd </a:t>
            </a:r>
            <a:r>
              <a:rPr lang="pl-PL" sz="2200" dirty="0" smtClean="0"/>
              <a:t>prestiżem”.</a:t>
            </a:r>
            <a:br>
              <a:rPr lang="pl-PL" sz="2200" dirty="0" smtClean="0"/>
            </a:br>
            <a:r>
              <a:rPr lang="pl-PL" sz="2200" dirty="0"/>
              <a:t/>
            </a:r>
            <a:br>
              <a:rPr lang="pl-PL" sz="2200" dirty="0"/>
            </a:br>
            <a:r>
              <a:rPr lang="pl-PL" sz="2200" dirty="0" smtClean="0"/>
              <a:t>Zakaz przesuwania miedzy bliźniego (</a:t>
            </a:r>
            <a:r>
              <a:rPr lang="pl-PL" sz="2200" dirty="0" err="1" smtClean="0"/>
              <a:t>Pwt</a:t>
            </a:r>
            <a:r>
              <a:rPr lang="pl-PL" sz="2200" dirty="0" smtClean="0"/>
              <a:t> 19,14)</a:t>
            </a:r>
            <a:br>
              <a:rPr lang="pl-PL" sz="2200" dirty="0" smtClean="0"/>
            </a:br>
            <a:r>
              <a:rPr lang="pl-PL" sz="2200" dirty="0"/>
              <a:t/>
            </a:r>
            <a:br>
              <a:rPr lang="pl-PL" sz="2200" dirty="0"/>
            </a:br>
            <a:r>
              <a:rPr lang="pl-PL" sz="2200" dirty="0" err="1" smtClean="0"/>
              <a:t>Joz</a:t>
            </a:r>
            <a:r>
              <a:rPr lang="pl-PL" sz="2200" dirty="0" smtClean="0"/>
              <a:t> – ziemia </a:t>
            </a:r>
            <a:r>
              <a:rPr lang="pl-PL" sz="2200" dirty="0" err="1" smtClean="0"/>
              <a:t>Kanaanu</a:t>
            </a:r>
            <a:r>
              <a:rPr lang="pl-PL" sz="2200" dirty="0" smtClean="0"/>
              <a:t> podzielona drogą losowania między </a:t>
            </a:r>
            <a:r>
              <a:rPr lang="pl-PL" sz="2200" dirty="0" err="1" smtClean="0"/>
              <a:t>ózne</a:t>
            </a:r>
            <a:r>
              <a:rPr lang="pl-PL" sz="2200" dirty="0" smtClean="0"/>
              <a:t> plemiona, klany i rodziny Izraelitów (</a:t>
            </a:r>
            <a:r>
              <a:rPr lang="pl-PL" sz="2200" dirty="0" err="1" smtClean="0"/>
              <a:t>Joz</a:t>
            </a:r>
            <a:r>
              <a:rPr lang="pl-PL" sz="2200" dirty="0" smtClean="0"/>
              <a:t> 12 – 21)</a:t>
            </a:r>
            <a:br>
              <a:rPr lang="pl-PL" sz="2200" dirty="0" smtClean="0"/>
            </a:br>
            <a:r>
              <a:rPr lang="pl-PL" sz="2200" dirty="0" smtClean="0"/>
              <a:t>wizja teologiczna:</a:t>
            </a:r>
            <a:br>
              <a:rPr lang="pl-PL" sz="2200" dirty="0" smtClean="0"/>
            </a:br>
            <a:r>
              <a:rPr lang="pl-PL" sz="2200" dirty="0" smtClean="0"/>
              <a:t>1) ziemia jest darem Bożym (</a:t>
            </a:r>
            <a:r>
              <a:rPr lang="pl-PL" sz="2200" dirty="0" err="1" smtClean="0"/>
              <a:t>Kpł</a:t>
            </a:r>
            <a:r>
              <a:rPr lang="pl-PL" sz="2200" dirty="0" smtClean="0"/>
              <a:t> 25,23)</a:t>
            </a:r>
            <a:br>
              <a:rPr lang="pl-PL" sz="2200" dirty="0" smtClean="0"/>
            </a:br>
            <a:r>
              <a:rPr lang="pl-PL" sz="2200" dirty="0" smtClean="0"/>
              <a:t>2) podzielić ją tak, aby każdy miał możliwość zapewnić sobie środki utrzymania</a:t>
            </a:r>
            <a:endParaRPr lang="pl-PL" sz="2200" dirty="0"/>
          </a:p>
        </p:txBody>
      </p:sp>
    </p:spTree>
    <p:extLst>
      <p:ext uri="{BB962C8B-B14F-4D97-AF65-F5344CB8AC3E}">
        <p14:creationId xmlns:p14="http://schemas.microsoft.com/office/powerpoint/2010/main" val="1896407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 Krytyka nieuczciwego handlu (CJC 131)</a:t>
            </a:r>
            <a:br>
              <a:rPr lang="pl-PL" sz="2200" dirty="0" smtClean="0"/>
            </a:br>
            <a:r>
              <a:rPr lang="pl-PL" sz="2200" dirty="0" smtClean="0"/>
              <a:t>zmiana „wag i miar”</a:t>
            </a:r>
            <a:br>
              <a:rPr lang="pl-PL" sz="2200" dirty="0" smtClean="0"/>
            </a:br>
            <a:r>
              <a:rPr lang="pl-PL" sz="2200" dirty="0" smtClean="0"/>
              <a:t>oszustwa w handlu skutkują cierpieniem, głodem biednych</a:t>
            </a:r>
            <a:br>
              <a:rPr lang="pl-PL" sz="2200" dirty="0" smtClean="0"/>
            </a:br>
            <a:r>
              <a:rPr lang="en-US" sz="2200" baseline="30000" dirty="0"/>
              <a:t>4</a:t>
            </a:r>
            <a:r>
              <a:rPr lang="pl-PL" sz="2200" dirty="0"/>
              <a:t> Słuchajcie tego wy, którzy gnębicie ubogiego, a bezrolnego pozostawiacie bez </a:t>
            </a:r>
            <a:r>
              <a:rPr lang="pl-PL" sz="2200" dirty="0" smtClean="0"/>
              <a:t>pracy,</a:t>
            </a:r>
            <a:r>
              <a:rPr lang="pl-PL" sz="2200" dirty="0"/>
              <a:t> </a:t>
            </a:r>
            <a:r>
              <a:rPr lang="en-US" sz="2200" baseline="30000" dirty="0" smtClean="0"/>
              <a:t>5</a:t>
            </a:r>
            <a:r>
              <a:rPr lang="pl-PL" sz="2200" dirty="0" smtClean="0"/>
              <a:t> </a:t>
            </a:r>
            <a:r>
              <a:rPr lang="pl-PL" sz="2200" dirty="0"/>
              <a:t>którzy mówicie: «Kiedyż minie nów księżyca, byśmy mogli sprzedawać zboże, i kiedy szabat, byśmy mogli otworzyć spichlerz? A będziemy zmniejszać </a:t>
            </a:r>
            <a:r>
              <a:rPr lang="pl-PL" sz="2200" dirty="0" err="1"/>
              <a:t>efę</a:t>
            </a:r>
            <a:r>
              <a:rPr lang="pl-PL" sz="2200" dirty="0"/>
              <a:t>, powiększać sykl i wagę podstępnie fałszować</a:t>
            </a:r>
            <a:r>
              <a:rPr lang="pl-PL" sz="2200" dirty="0" smtClean="0"/>
              <a:t>.</a:t>
            </a:r>
            <a:r>
              <a:rPr lang="en-US" sz="2200" dirty="0" smtClean="0"/>
              <a:t> </a:t>
            </a:r>
            <a:r>
              <a:rPr lang="en-US" sz="2200" baseline="30000" dirty="0"/>
              <a:t>6</a:t>
            </a:r>
            <a:r>
              <a:rPr lang="pl-PL" sz="2200" dirty="0"/>
              <a:t> Będziemy kupować biednego za srebro, a ubogiego za parę sandałów, i plewy pszeniczne będziemy sprzedawać</a:t>
            </a:r>
            <a:r>
              <a:rPr lang="pl-PL" sz="2200" dirty="0" smtClean="0"/>
              <a:t>» (Am 8,4-6).</a:t>
            </a:r>
            <a:r>
              <a:rPr lang="pl-PL" sz="2200" dirty="0"/>
              <a:t/>
            </a:r>
            <a:br>
              <a:rPr lang="pl-PL" sz="2200" dirty="0"/>
            </a:br>
            <a:r>
              <a:rPr lang="pl-PL" sz="2200" dirty="0" smtClean="0"/>
              <a:t/>
            </a:r>
            <a:br>
              <a:rPr lang="pl-PL" sz="2200" dirty="0" smtClean="0"/>
            </a:br>
            <a:r>
              <a:rPr lang="pl-PL" sz="2200" dirty="0" smtClean="0"/>
              <a:t>Handel międzynarodowy – krytyka Tyru w Księdze Ezechiela</a:t>
            </a:r>
            <a:br>
              <a:rPr lang="pl-PL" sz="2200" dirty="0" smtClean="0"/>
            </a:br>
            <a:r>
              <a:rPr lang="en-US" sz="2200" baseline="30000" dirty="0"/>
              <a:t>16</a:t>
            </a:r>
            <a:r>
              <a:rPr lang="pl-PL" sz="2200" dirty="0"/>
              <a:t> Rozkwit twego handlu sprawił, że wnętrze twoje napełniło się uciskiem i </a:t>
            </a:r>
            <a:r>
              <a:rPr lang="pl-PL" sz="2200" dirty="0" smtClean="0"/>
              <a:t>zgrzeszyłeś […].</a:t>
            </a:r>
            <a:r>
              <a:rPr lang="pl-PL" sz="2200" dirty="0"/>
              <a:t/>
            </a:r>
            <a:br>
              <a:rPr lang="pl-PL" sz="2200" dirty="0"/>
            </a:br>
            <a:r>
              <a:rPr lang="en-US" sz="2200" dirty="0"/>
              <a:t> </a:t>
            </a:r>
            <a:r>
              <a:rPr lang="en-US" sz="2200" baseline="30000" dirty="0"/>
              <a:t>17</a:t>
            </a:r>
            <a:r>
              <a:rPr lang="pl-PL" sz="2200" dirty="0"/>
              <a:t> Serce twoje stało się wyniosłe z powodu twej piękności, zanikła twoja przezorność z powodu twego blasku. </a:t>
            </a:r>
            <a:r>
              <a:rPr lang="pl-PL" sz="2200" dirty="0" smtClean="0"/>
              <a:t>[…]</a:t>
            </a:r>
            <a:r>
              <a:rPr lang="pl-PL" sz="2200" dirty="0"/>
              <a:t/>
            </a:r>
            <a:br>
              <a:rPr lang="pl-PL" sz="2200" dirty="0"/>
            </a:br>
            <a:r>
              <a:rPr lang="en-US" sz="2200" dirty="0"/>
              <a:t> </a:t>
            </a:r>
            <a:r>
              <a:rPr lang="en-US" sz="2200" baseline="30000" dirty="0"/>
              <a:t>18</a:t>
            </a:r>
            <a:r>
              <a:rPr lang="pl-PL" sz="2200" dirty="0"/>
              <a:t> Mnóstwem twoich przewin, nieuczciwością twego handlu zbezcześciłeś swoją </a:t>
            </a:r>
            <a:r>
              <a:rPr lang="pl-PL" sz="2200" dirty="0" smtClean="0"/>
              <a:t>świątynię </a:t>
            </a:r>
            <a:r>
              <a:rPr lang="en-US" sz="2200" dirty="0" smtClean="0"/>
              <a:t>(</a:t>
            </a:r>
            <a:r>
              <a:rPr lang="pl-PL" sz="2200" dirty="0" err="1" smtClean="0"/>
              <a:t>Ez</a:t>
            </a:r>
            <a:r>
              <a:rPr lang="pl-PL" sz="2200" dirty="0" smtClean="0"/>
              <a:t> 28,16-18).</a:t>
            </a:r>
            <a:endParaRPr lang="pl-PL" sz="2200" dirty="0"/>
          </a:p>
        </p:txBody>
      </p:sp>
    </p:spTree>
    <p:extLst>
      <p:ext uri="{BB962C8B-B14F-4D97-AF65-F5344CB8AC3E}">
        <p14:creationId xmlns:p14="http://schemas.microsoft.com/office/powerpoint/2010/main" val="365801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marL="0" indent="0">
              <a:buNone/>
            </a:pPr>
            <a:r>
              <a:rPr lang="pl-PL" sz="2400" dirty="0" smtClean="0"/>
              <a:t>Praca człowieka i Boga – różnice:</a:t>
            </a:r>
          </a:p>
          <a:p>
            <a:pPr marL="0" indent="0">
              <a:buNone/>
            </a:pPr>
            <a:r>
              <a:rPr lang="pl-PL" sz="2400" dirty="0" smtClean="0"/>
              <a:t>Praca Boga wolna od wysiłku; Bóg od razu cieszy się owocami swojej pracy.</a:t>
            </a:r>
          </a:p>
          <a:p>
            <a:pPr marL="0" indent="0">
              <a:buNone/>
            </a:pPr>
            <a:endParaRPr lang="pl-PL" sz="2400" dirty="0"/>
          </a:p>
          <a:p>
            <a:pPr marL="0" indent="0">
              <a:buNone/>
            </a:pPr>
            <a:r>
              <a:rPr lang="pl-PL" sz="2400" dirty="0" smtClean="0"/>
              <a:t>Praca – jako prawo człowieka:</a:t>
            </a:r>
          </a:p>
          <a:p>
            <a:pPr marL="0" indent="0">
              <a:buNone/>
            </a:pPr>
            <a:r>
              <a:rPr lang="pl-PL" sz="2400" dirty="0" smtClean="0"/>
              <a:t>„Bezrobocie </a:t>
            </a:r>
            <a:r>
              <a:rPr lang="pl-PL" sz="2400" dirty="0"/>
              <a:t>i </a:t>
            </a:r>
            <a:r>
              <a:rPr lang="pl-PL" sz="2400" dirty="0" smtClean="0"/>
              <a:t>niepewność zatrudnienia</a:t>
            </a:r>
            <a:r>
              <a:rPr lang="pl-PL" sz="2400" dirty="0"/>
              <a:t>, oprócz tego, że są czynnikami poważnego nieładu </a:t>
            </a:r>
            <a:r>
              <a:rPr lang="pl-PL" sz="2400" dirty="0" smtClean="0"/>
              <a:t>społecznego, są </a:t>
            </a:r>
            <a:r>
              <a:rPr lang="pl-PL" sz="2400" dirty="0"/>
              <a:t>sprzeczne z powszechnym powołaniem człowieka, to </a:t>
            </a:r>
            <a:r>
              <a:rPr lang="pl-PL" sz="2400" dirty="0" smtClean="0"/>
              <a:t>znaczy z </a:t>
            </a:r>
            <a:r>
              <a:rPr lang="pl-PL" sz="2400" dirty="0"/>
              <a:t>darem i obowiązkiem każdego do współpracy na rzecz życia </a:t>
            </a:r>
            <a:r>
              <a:rPr lang="pl-PL" sz="2400" dirty="0" smtClean="0"/>
              <a:t>ogółu”.</a:t>
            </a:r>
          </a:p>
          <a:p>
            <a:pPr marL="0" indent="0">
              <a:buNone/>
            </a:pPr>
            <a:endParaRPr lang="pl-PL" sz="2400" dirty="0"/>
          </a:p>
          <a:p>
            <a:pPr marL="0" indent="0">
              <a:buNone/>
            </a:pPr>
            <a:r>
              <a:rPr lang="pl-PL" sz="2400" dirty="0" smtClean="0"/>
              <a:t>Naśladować Boga w Jego pracy</a:t>
            </a:r>
          </a:p>
          <a:p>
            <a:pPr marL="0" indent="0">
              <a:buNone/>
            </a:pPr>
            <a:r>
              <a:rPr lang="pl-PL" sz="2400" dirty="0" smtClean="0"/>
              <a:t>Nie praca dla pracy</a:t>
            </a:r>
          </a:p>
          <a:p>
            <a:pPr marL="0" indent="0">
              <a:buNone/>
            </a:pPr>
            <a:r>
              <a:rPr lang="pl-PL" sz="2400" dirty="0" smtClean="0"/>
              <a:t>„komponenty miłości i mądrości”, „dobroczynna intencjonalność”</a:t>
            </a:r>
          </a:p>
        </p:txBody>
      </p:sp>
    </p:spTree>
    <p:extLst>
      <p:ext uri="{BB962C8B-B14F-4D97-AF65-F5344CB8AC3E}">
        <p14:creationId xmlns:p14="http://schemas.microsoft.com/office/powerpoint/2010/main" val="26753775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Krytyka nadużyć w obszarze robót publicznych</a:t>
            </a:r>
            <a:br>
              <a:rPr lang="pl-PL" sz="2200" dirty="0" smtClean="0"/>
            </a:br>
            <a:r>
              <a:rPr lang="pl-PL" sz="2200" dirty="0" smtClean="0"/>
              <a:t>CJC 132</a:t>
            </a:r>
            <a:br>
              <a:rPr lang="pl-PL" sz="2200" dirty="0" smtClean="0"/>
            </a:br>
            <a:r>
              <a:rPr lang="pl-PL" sz="2200" dirty="0" smtClean="0"/>
              <a:t>Chodzi o prace z inicjatywy króla i jego administracji przy wznoszeniu  „pałaców, pańskich domów, murów obronnych, sanktuariów, mostów </a:t>
            </a:r>
            <a:r>
              <a:rPr lang="pl-PL" sz="2200" dirty="0"/>
              <a:t>i </a:t>
            </a:r>
            <a:r>
              <a:rPr lang="pl-PL" sz="2200" dirty="0" smtClean="0"/>
              <a:t>dróg. </a:t>
            </a:r>
            <a:br>
              <a:rPr lang="pl-PL" sz="2200" dirty="0" smtClean="0"/>
            </a:br>
            <a:r>
              <a:rPr lang="pl-PL" sz="2200" dirty="0" smtClean="0"/>
              <a:t>Wspaniałe przedsięwzięcia, które </a:t>
            </a:r>
            <a:r>
              <a:rPr lang="pl-PL" sz="2200" dirty="0"/>
              <a:t>dają prestiż władcom i przez wieki są przedmiotem </a:t>
            </a:r>
            <a:r>
              <a:rPr lang="pl-PL" sz="2200" dirty="0" smtClean="0"/>
              <a:t>podziwu, w </a:t>
            </a:r>
            <a:r>
              <a:rPr lang="pl-PL" sz="2200" dirty="0"/>
              <a:t>rzeczywistości często są efektem znęcania się i </a:t>
            </a:r>
            <a:r>
              <a:rPr lang="pl-PL" sz="2200" dirty="0" smtClean="0"/>
              <a:t>nadużyć”.</a:t>
            </a:r>
            <a:br>
              <a:rPr lang="pl-PL" sz="2200" dirty="0" smtClean="0"/>
            </a:br>
            <a:r>
              <a:rPr lang="pl-PL" sz="2200" dirty="0"/>
              <a:t/>
            </a:r>
            <a:br>
              <a:rPr lang="pl-PL" sz="2200" dirty="0"/>
            </a:br>
            <a:r>
              <a:rPr lang="pl-PL" sz="2200" dirty="0" smtClean="0"/>
              <a:t>Taka polityka Salomona (1 </a:t>
            </a:r>
            <a:r>
              <a:rPr lang="pl-PL" sz="2200" dirty="0" err="1" smtClean="0"/>
              <a:t>Krl</a:t>
            </a:r>
            <a:r>
              <a:rPr lang="pl-PL" sz="2200" dirty="0" smtClean="0"/>
              <a:t> 12,4), po nim jego syna </a:t>
            </a:r>
            <a:r>
              <a:rPr lang="pl-PL" sz="2200" dirty="0" err="1" smtClean="0"/>
              <a:t>Roboama</a:t>
            </a:r>
            <a:r>
              <a:rPr lang="pl-PL" sz="2200" dirty="0" smtClean="0"/>
              <a:t> (1 </a:t>
            </a:r>
            <a:r>
              <a:rPr lang="pl-PL" sz="2200" dirty="0" err="1" smtClean="0"/>
              <a:t>Krl</a:t>
            </a:r>
            <a:r>
              <a:rPr lang="pl-PL" sz="2200" dirty="0" smtClean="0"/>
              <a:t> 12,14).</a:t>
            </a:r>
            <a:br>
              <a:rPr lang="pl-PL" sz="2200" dirty="0" smtClean="0"/>
            </a:br>
            <a:r>
              <a:rPr lang="pl-PL" sz="2200" dirty="0" smtClean="0"/>
              <a:t>„Twój </a:t>
            </a:r>
            <a:r>
              <a:rPr lang="pl-PL" sz="2200" dirty="0"/>
              <a:t>ojciec obarczył nas jarzmem, ty zaś teraz ulżyj </a:t>
            </a:r>
            <a:r>
              <a:rPr lang="pl-PL" sz="2200" i="1" dirty="0"/>
              <a:t>nam </a:t>
            </a:r>
            <a:r>
              <a:rPr lang="pl-PL" sz="2200" dirty="0"/>
              <a:t>w okrutnej pańszczyźnie twego ojca i w tym jego ciężkim jarzmie, które na nas nałożył, a my będziemy ci </a:t>
            </a:r>
            <a:r>
              <a:rPr lang="pl-PL" sz="2200" dirty="0" smtClean="0"/>
              <a:t>służyć” (1 </a:t>
            </a:r>
            <a:r>
              <a:rPr lang="pl-PL" sz="2200" dirty="0" err="1" smtClean="0"/>
              <a:t>Krl</a:t>
            </a:r>
            <a:r>
              <a:rPr lang="pl-PL" sz="2200" dirty="0" smtClean="0"/>
              <a:t> 12,4)</a:t>
            </a:r>
            <a:br>
              <a:rPr lang="pl-PL" sz="2200" dirty="0" smtClean="0"/>
            </a:br>
            <a:r>
              <a:rPr lang="pl-PL" sz="2200" dirty="0" smtClean="0"/>
              <a:t/>
            </a:r>
            <a:br>
              <a:rPr lang="pl-PL" sz="2200" dirty="0" smtClean="0"/>
            </a:br>
            <a:r>
              <a:rPr lang="pl-PL" sz="2200" dirty="0" smtClean="0"/>
              <a:t>Skutek podział królestwa na Izrael i Judę.</a:t>
            </a:r>
            <a:endParaRPr lang="pl-PL" sz="2200" dirty="0"/>
          </a:p>
        </p:txBody>
      </p:sp>
    </p:spTree>
    <p:extLst>
      <p:ext uri="{BB962C8B-B14F-4D97-AF65-F5344CB8AC3E}">
        <p14:creationId xmlns:p14="http://schemas.microsoft.com/office/powerpoint/2010/main" val="1422411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408712"/>
          </a:xfrm>
        </p:spPr>
        <p:txBody>
          <a:bodyPr anchor="t">
            <a:noAutofit/>
          </a:bodyPr>
          <a:lstStyle/>
          <a:p>
            <a:pPr algn="l"/>
            <a:r>
              <a:rPr lang="pl-PL" sz="2200" dirty="0" smtClean="0"/>
              <a:t>Działanie Boga</a:t>
            </a:r>
            <a:br>
              <a:rPr lang="pl-PL" sz="2200" dirty="0" smtClean="0"/>
            </a:br>
            <a:r>
              <a:rPr lang="pl-PL" sz="2200" dirty="0" smtClean="0"/>
              <a:t>CJC 133</a:t>
            </a:r>
            <a:br>
              <a:rPr lang="pl-PL" sz="2200" dirty="0" smtClean="0"/>
            </a:br>
            <a:r>
              <a:rPr lang="pl-PL" sz="2200" dirty="0" smtClean="0"/>
              <a:t>Dzieła Boże przedstawione w Rdz 1-2 – z tego „biorą początek wydarzenia historyczne”.</a:t>
            </a:r>
            <a:br>
              <a:rPr lang="pl-PL" sz="2200" dirty="0" smtClean="0"/>
            </a:br>
            <a:r>
              <a:rPr lang="pl-PL" sz="2200" dirty="0" smtClean="0"/>
              <a:t>Rdz 2,2-3: Bóg „odpoczął po całej swej pracy, jaką wykonał” </a:t>
            </a:r>
            <a:br>
              <a:rPr lang="pl-PL" sz="2200" dirty="0" smtClean="0"/>
            </a:br>
            <a:r>
              <a:rPr lang="pl-PL" sz="2200" dirty="0" smtClean="0"/>
              <a:t>Bóg działa jednak dalej:</a:t>
            </a:r>
            <a:br>
              <a:rPr lang="pl-PL" sz="2200" dirty="0" smtClean="0"/>
            </a:br>
            <a:r>
              <a:rPr lang="pl-PL" sz="2200" dirty="0" smtClean="0"/>
              <a:t>„Ojciec mój działa aż do tej chwili i Ja działam” (J 15,17)</a:t>
            </a:r>
            <a:br>
              <a:rPr lang="pl-PL" sz="2200" dirty="0" smtClean="0"/>
            </a:br>
            <a:r>
              <a:rPr lang="pl-PL" sz="2200" dirty="0"/>
              <a:t/>
            </a:r>
            <a:br>
              <a:rPr lang="pl-PL" sz="2200" dirty="0"/>
            </a:br>
            <a:r>
              <a:rPr lang="pl-PL" sz="2200" dirty="0" smtClean="0"/>
              <a:t>„Bez</a:t>
            </a:r>
            <a:r>
              <a:rPr lang="pl-PL" sz="2200" dirty="0"/>
              <a:t> </a:t>
            </a:r>
            <a:r>
              <a:rPr lang="pl-PL" sz="2200" dirty="0" smtClean="0"/>
              <a:t>Boga </a:t>
            </a:r>
            <a:r>
              <a:rPr lang="pl-PL" sz="2200" dirty="0"/>
              <a:t>historia nie istnieje i nie można jej zrozumieć bez dostrzeżenia w </a:t>
            </a:r>
            <a:r>
              <a:rPr lang="pl-PL" sz="2200" dirty="0" smtClean="0"/>
              <a:t>niej działania </a:t>
            </a:r>
            <a:r>
              <a:rPr lang="pl-PL" sz="2200" dirty="0"/>
              <a:t>Źródła wszelkiej </a:t>
            </a:r>
            <a:r>
              <a:rPr lang="pl-PL" sz="2200" dirty="0" smtClean="0"/>
              <a:t>rzeczy”.</a:t>
            </a:r>
            <a:br>
              <a:rPr lang="pl-PL" sz="2200" dirty="0" smtClean="0"/>
            </a:br>
            <a:r>
              <a:rPr lang="pl-PL" sz="2200" dirty="0"/>
              <a:t/>
            </a:r>
            <a:br>
              <a:rPr lang="pl-PL" sz="2200" dirty="0"/>
            </a:br>
            <a:r>
              <a:rPr lang="pl-PL" sz="2200" dirty="0" smtClean="0"/>
              <a:t>Działanie Boga w obszarze ludzkiej historii i życia przywoływane szczególnie u proroków.</a:t>
            </a:r>
            <a:br>
              <a:rPr lang="pl-PL" sz="2200" dirty="0" smtClean="0"/>
            </a:br>
            <a:r>
              <a:rPr lang="pl-PL" sz="2200" dirty="0" smtClean="0"/>
              <a:t>W sposób analogiczny przywołują terminologię właściwą ludzkiej pracy. </a:t>
            </a:r>
            <a:br>
              <a:rPr lang="pl-PL" sz="2200" dirty="0" smtClean="0"/>
            </a:br>
            <a:r>
              <a:rPr lang="pl-PL" sz="2200" dirty="0" smtClean="0"/>
              <a:t/>
            </a:r>
            <a:br>
              <a:rPr lang="pl-PL" sz="2200" dirty="0" smtClean="0"/>
            </a:br>
            <a:r>
              <a:rPr lang="pl-PL" sz="2200" dirty="0" smtClean="0"/>
              <a:t>„Wciąż </a:t>
            </a:r>
            <a:r>
              <a:rPr lang="pl-PL" sz="2200" dirty="0"/>
              <a:t>od wieczności jestem ten sam. I nikt się nie wymknie z mej ręki. Któż może zmienić to, co Ja zdziałam</a:t>
            </a:r>
            <a:r>
              <a:rPr lang="pl-PL" sz="2200" dirty="0" smtClean="0"/>
              <a:t>?” (Iz 43,13)</a:t>
            </a:r>
            <a:br>
              <a:rPr lang="pl-PL" sz="2200" dirty="0" smtClean="0"/>
            </a:br>
            <a:r>
              <a:rPr lang="pl-PL" sz="2200" dirty="0" smtClean="0"/>
              <a:t/>
            </a:r>
            <a:br>
              <a:rPr lang="pl-PL" sz="2200" dirty="0" smtClean="0"/>
            </a:br>
            <a:r>
              <a:rPr lang="pl-PL" sz="2200" dirty="0" smtClean="0"/>
              <a:t>Najczęstsze metafory: rolnika (Iz 5,1-7), garncarza (Jr 18,6)</a:t>
            </a:r>
            <a:endParaRPr lang="pl-PL" sz="2200" dirty="0"/>
          </a:p>
        </p:txBody>
      </p:sp>
    </p:spTree>
    <p:extLst>
      <p:ext uri="{BB962C8B-B14F-4D97-AF65-F5344CB8AC3E}">
        <p14:creationId xmlns:p14="http://schemas.microsoft.com/office/powerpoint/2010/main" val="1169849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CJC 134</a:t>
            </a:r>
            <a:br>
              <a:rPr lang="pl-PL" sz="2200" dirty="0" smtClean="0"/>
            </a:br>
            <a:r>
              <a:rPr lang="pl-PL" sz="2200" dirty="0" smtClean="0"/>
              <a:t>„Bóg </a:t>
            </a:r>
            <a:r>
              <a:rPr lang="pl-PL" sz="2200" dirty="0"/>
              <a:t>działa w sposób cudowny w historii ludzkości</a:t>
            </a:r>
            <a:br>
              <a:rPr lang="pl-PL" sz="2200" dirty="0"/>
            </a:br>
            <a:r>
              <a:rPr lang="pl-PL" sz="2200" dirty="0" smtClean="0"/>
              <a:t>zarówno </a:t>
            </a:r>
            <a:r>
              <a:rPr lang="pl-PL" sz="2200" dirty="0"/>
              <a:t>u jej początków, </a:t>
            </a:r>
            <a:r>
              <a:rPr lang="pl-PL" sz="2200" dirty="0" smtClean="0"/>
              <a:t>jak i </a:t>
            </a:r>
            <a:r>
              <a:rPr lang="pl-PL" sz="2200" dirty="0"/>
              <a:t>w sposób ciągły, zwłaszcza gdy świat z powodu niegodziwości ludzi </a:t>
            </a:r>
            <a:r>
              <a:rPr lang="pl-PL" sz="2200" dirty="0" smtClean="0"/>
              <a:t>przechodzi tragiczną </a:t>
            </a:r>
            <a:r>
              <a:rPr lang="pl-PL" sz="2200" dirty="0"/>
              <a:t>fazę </a:t>
            </a:r>
            <a:r>
              <a:rPr lang="pl-PL" sz="2200" dirty="0" smtClean="0"/>
              <a:t>zepsucia”.</a:t>
            </a:r>
            <a:br>
              <a:rPr lang="pl-PL" sz="2200" dirty="0" smtClean="0"/>
            </a:br>
            <a:r>
              <a:rPr lang="pl-PL" sz="2200" dirty="0"/>
              <a:t/>
            </a:r>
            <a:br>
              <a:rPr lang="pl-PL" sz="2200" dirty="0"/>
            </a:br>
            <a:r>
              <a:rPr lang="pl-PL" sz="2200" dirty="0" smtClean="0"/>
              <a:t>Pokusa myślenia, że Bóg nieobecny lub bezsilny.</a:t>
            </a:r>
            <a:br>
              <a:rPr lang="pl-PL" sz="2200" dirty="0" smtClean="0"/>
            </a:br>
            <a:r>
              <a:rPr lang="pl-PL" sz="2200" dirty="0" smtClean="0"/>
              <a:t>„Wówczas </a:t>
            </a:r>
            <a:r>
              <a:rPr lang="pl-PL" sz="2200" dirty="0"/>
              <a:t>tak będzie: z pochodniami przeszukam Jeruzalem i ukarzę mężów zamarłych nad wybornym winem, którzy mówią w swych sercach: «Nie uczyni Pan dobrze i źle nie uczyni</a:t>
            </a:r>
            <a:r>
              <a:rPr lang="pl-PL" sz="2200" dirty="0" smtClean="0"/>
              <a:t>»” (</a:t>
            </a:r>
            <a:r>
              <a:rPr lang="pl-PL" sz="2200" dirty="0" err="1" smtClean="0"/>
              <a:t>So</a:t>
            </a:r>
            <a:r>
              <a:rPr lang="pl-PL" sz="2200" dirty="0" smtClean="0"/>
              <a:t> 1,12).</a:t>
            </a:r>
            <a:br>
              <a:rPr lang="pl-PL" sz="2200" dirty="0" smtClean="0"/>
            </a:br>
            <a:r>
              <a:rPr lang="pl-PL" sz="2200" dirty="0"/>
              <a:t/>
            </a:r>
            <a:br>
              <a:rPr lang="pl-PL" sz="2200" dirty="0"/>
            </a:br>
            <a:r>
              <a:rPr lang="pl-PL" sz="2200" dirty="0" smtClean="0"/>
              <a:t>Działanie Boga jako ciąg dwóch kontrastujących ze sobą aktów.</a:t>
            </a:r>
            <a:br>
              <a:rPr lang="pl-PL" sz="2200" dirty="0" smtClean="0"/>
            </a:br>
            <a:r>
              <a:rPr lang="pl-PL" sz="2200" dirty="0" smtClean="0"/>
              <a:t>„Patrzcie </a:t>
            </a:r>
            <a:r>
              <a:rPr lang="pl-PL" sz="2200" dirty="0"/>
              <a:t>teraz, że Ja jestem, Ja jeden, i nie ma obok Mnie żadnego boga. Ja zabijam i Ja sam ożywiam, Ja ranię i Ja sam uzdrawiam, i nikt z mojej ręki nie </a:t>
            </a:r>
            <a:r>
              <a:rPr lang="pl-PL" sz="2200" dirty="0" smtClean="0"/>
              <a:t>uwolni” (</a:t>
            </a:r>
            <a:r>
              <a:rPr lang="pl-PL" sz="2200" dirty="0" err="1" smtClean="0"/>
              <a:t>Pwt</a:t>
            </a:r>
            <a:r>
              <a:rPr lang="pl-PL" sz="2200" dirty="0" smtClean="0"/>
              <a:t> 32,29)</a:t>
            </a:r>
            <a:br>
              <a:rPr lang="pl-PL" sz="2200" dirty="0" smtClean="0"/>
            </a:br>
            <a:r>
              <a:rPr lang="pl-PL" sz="2200" dirty="0" smtClean="0"/>
              <a:t>„Ja </a:t>
            </a:r>
            <a:r>
              <a:rPr lang="pl-PL" sz="2200" dirty="0"/>
              <a:t>czynię światło i stwarzam ciemności, sprawiam pomyślność i stwarzam niedolę. Ja, Pan, czynię to </a:t>
            </a:r>
            <a:r>
              <a:rPr lang="pl-PL" sz="2200" dirty="0" smtClean="0"/>
              <a:t>wszystko” (Iz 45,7)</a:t>
            </a:r>
            <a:endParaRPr lang="pl-PL" sz="2200" dirty="0"/>
          </a:p>
        </p:txBody>
      </p:sp>
    </p:spTree>
    <p:extLst>
      <p:ext uri="{BB962C8B-B14F-4D97-AF65-F5344CB8AC3E}">
        <p14:creationId xmlns:p14="http://schemas.microsoft.com/office/powerpoint/2010/main" val="3797257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507288" cy="6106690"/>
          </a:xfrm>
        </p:spPr>
        <p:txBody>
          <a:bodyPr anchor="t">
            <a:noAutofit/>
          </a:bodyPr>
          <a:lstStyle/>
          <a:p>
            <a:pPr algn="l"/>
            <a:r>
              <a:rPr lang="pl-PL" sz="2200" dirty="0" smtClean="0"/>
              <a:t>CJC 134</a:t>
            </a:r>
            <a:br>
              <a:rPr lang="pl-PL" sz="2200" dirty="0" smtClean="0"/>
            </a:br>
            <a:r>
              <a:rPr lang="pl-PL" sz="2200" dirty="0" smtClean="0"/>
              <a:t>Perspektywa eschatologiczna Bożego działania</a:t>
            </a:r>
            <a:br>
              <a:rPr lang="pl-PL" sz="2200" dirty="0" smtClean="0"/>
            </a:br>
            <a:r>
              <a:rPr lang="pl-PL" sz="2200" dirty="0" smtClean="0"/>
              <a:t>„Oto </a:t>
            </a:r>
            <a:r>
              <a:rPr lang="pl-PL" sz="2200" dirty="0"/>
              <a:t>Ja dokonuję rzeczy nowej; pojawia się </a:t>
            </a:r>
            <a:r>
              <a:rPr lang="pl-PL" sz="2200" dirty="0" smtClean="0"/>
              <a:t>właśnie” (Iz 43,19).</a:t>
            </a:r>
            <a:br>
              <a:rPr lang="pl-PL" sz="2200" dirty="0" smtClean="0"/>
            </a:br>
            <a:r>
              <a:rPr lang="pl-PL" sz="2200" dirty="0" smtClean="0"/>
              <a:t>„Bo </a:t>
            </a:r>
            <a:r>
              <a:rPr lang="pl-PL" sz="2200" dirty="0"/>
              <a:t>oto Ja stwarzam nowe niebiosa i nową ziemię; </a:t>
            </a:r>
            <a:r>
              <a:rPr lang="pl-PL" sz="2200" dirty="0" smtClean="0"/>
              <a:t/>
            </a:r>
            <a:br>
              <a:rPr lang="pl-PL" sz="2200" dirty="0" smtClean="0"/>
            </a:br>
            <a:r>
              <a:rPr lang="pl-PL" sz="2200" dirty="0" smtClean="0"/>
              <a:t>nie </a:t>
            </a:r>
            <a:r>
              <a:rPr lang="pl-PL" sz="2200" dirty="0"/>
              <a:t>będzie się wspominać dawniejszych dziejów </a:t>
            </a:r>
            <a:r>
              <a:rPr lang="pl-PL" sz="2200" dirty="0" smtClean="0"/>
              <a:t/>
            </a:r>
            <a:br>
              <a:rPr lang="pl-PL" sz="2200" dirty="0" smtClean="0"/>
            </a:br>
            <a:r>
              <a:rPr lang="pl-PL" sz="2200" dirty="0" smtClean="0"/>
              <a:t>ani </a:t>
            </a:r>
            <a:r>
              <a:rPr lang="pl-PL" sz="2200" dirty="0"/>
              <a:t>na myśl one nie </a:t>
            </a:r>
            <a:r>
              <a:rPr lang="pl-PL" sz="2200" dirty="0" smtClean="0"/>
              <a:t>przyjdą” (Iz 65,17; por. 66,22).</a:t>
            </a:r>
            <a:br>
              <a:rPr lang="pl-PL" sz="2200" dirty="0" smtClean="0"/>
            </a:br>
            <a:r>
              <a:rPr lang="pl-PL" sz="2200" dirty="0"/>
              <a:t/>
            </a:r>
            <a:br>
              <a:rPr lang="pl-PL" sz="2200" dirty="0"/>
            </a:br>
            <a:r>
              <a:rPr lang="pl-PL" sz="2200" dirty="0" smtClean="0"/>
              <a:t>Rola proroków w działaniu Boga</a:t>
            </a:r>
            <a:br>
              <a:rPr lang="pl-PL" sz="2200" dirty="0" smtClean="0"/>
            </a:br>
            <a:r>
              <a:rPr lang="pl-PL" sz="2200" dirty="0" smtClean="0"/>
              <a:t>„Prorocy </a:t>
            </a:r>
            <a:r>
              <a:rPr lang="pl-PL" sz="2200" dirty="0"/>
              <a:t>są </a:t>
            </a:r>
            <a:r>
              <a:rPr lang="pl-PL" sz="2200" dirty="0" smtClean="0"/>
              <a:t>świadkami, nie </a:t>
            </a:r>
            <a:r>
              <a:rPr lang="pl-PL" sz="2200" dirty="0"/>
              <a:t>architektami zbawienia we właściwym tego słowa </a:t>
            </a:r>
            <a:r>
              <a:rPr lang="pl-PL" sz="2200" dirty="0" smtClean="0"/>
              <a:t>znaczeniu”.</a:t>
            </a:r>
            <a:br>
              <a:rPr lang="pl-PL" sz="2200" dirty="0" smtClean="0"/>
            </a:br>
            <a:r>
              <a:rPr lang="pl-PL" sz="2200" dirty="0" smtClean="0"/>
              <a:t>(non </a:t>
            </a:r>
            <a:r>
              <a:rPr lang="pl-PL" sz="2200" dirty="0" err="1" smtClean="0"/>
              <a:t>propriamente</a:t>
            </a:r>
            <a:r>
              <a:rPr lang="pl-PL" sz="2200" dirty="0" smtClean="0"/>
              <a:t> </a:t>
            </a:r>
            <a:r>
              <a:rPr lang="pl-PL" sz="2200" dirty="0" err="1" smtClean="0"/>
              <a:t>artefici</a:t>
            </a:r>
            <a:r>
              <a:rPr lang="pl-PL" sz="2200" dirty="0" smtClean="0"/>
              <a:t> – sprawcy, twórcy – di </a:t>
            </a:r>
            <a:r>
              <a:rPr lang="pl-PL" sz="2200" dirty="0" err="1" smtClean="0"/>
              <a:t>salvezza</a:t>
            </a:r>
            <a:r>
              <a:rPr lang="pl-PL" sz="2200" dirty="0" smtClean="0"/>
              <a:t>)</a:t>
            </a:r>
            <a:br>
              <a:rPr lang="pl-PL" sz="2200" dirty="0" smtClean="0"/>
            </a:br>
            <a:r>
              <a:rPr lang="pl-PL" sz="2200" dirty="0"/>
              <a:t/>
            </a:r>
            <a:br>
              <a:rPr lang="pl-PL" sz="2200" dirty="0"/>
            </a:br>
            <a:r>
              <a:rPr lang="pl-PL" sz="2200" dirty="0" smtClean="0"/>
              <a:t>Dokonują „znaków</a:t>
            </a:r>
            <a:r>
              <a:rPr lang="pl-PL" sz="2200" dirty="0"/>
              <a:t>”, lecz nie stwarzają „rzeczywistości”, która jest </a:t>
            </a:r>
            <a:r>
              <a:rPr lang="pl-PL" sz="2200" dirty="0" smtClean="0"/>
              <a:t>dziełem samego </a:t>
            </a:r>
            <a:r>
              <a:rPr lang="pl-PL" sz="2200" dirty="0"/>
              <a:t>Boga. Jednak bez nich, bez ich „pracy”, wiara nie mogłaby </a:t>
            </a:r>
            <a:r>
              <a:rPr lang="pl-PL" sz="2200" dirty="0" smtClean="0"/>
              <a:t>zostać wzbudzona w ludzkich sercach.</a:t>
            </a:r>
            <a:endParaRPr lang="pl-PL" sz="2200" dirty="0"/>
          </a:p>
        </p:txBody>
      </p:sp>
    </p:spTree>
    <p:extLst>
      <p:ext uri="{BB962C8B-B14F-4D97-AF65-F5344CB8AC3E}">
        <p14:creationId xmlns:p14="http://schemas.microsoft.com/office/powerpoint/2010/main" val="180546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795320" cy="6106690"/>
          </a:xfrm>
        </p:spPr>
        <p:txBody>
          <a:bodyPr anchor="t">
            <a:noAutofit/>
          </a:bodyPr>
          <a:lstStyle/>
          <a:p>
            <a:pPr algn="l"/>
            <a:r>
              <a:rPr lang="pl-PL" sz="2200" dirty="0"/>
              <a:t>P</a:t>
            </a:r>
            <a:r>
              <a:rPr lang="pl-PL" sz="2200" dirty="0" smtClean="0"/>
              <a:t>raca, służba, posługa – Ewangelia</a:t>
            </a:r>
            <a:br>
              <a:rPr lang="pl-PL" sz="2200" dirty="0" smtClean="0"/>
            </a:br>
            <a:r>
              <a:rPr lang="pl-PL" sz="2200" dirty="0" smtClean="0"/>
              <a:t>CJC 135</a:t>
            </a:r>
            <a:br>
              <a:rPr lang="pl-PL" sz="2200" dirty="0" smtClean="0"/>
            </a:br>
            <a:r>
              <a:rPr lang="pl-PL" sz="2200" dirty="0" smtClean="0"/>
              <a:t>„Nie widzimy, aby </a:t>
            </a:r>
            <a:r>
              <a:rPr lang="pl-PL" sz="2200" dirty="0"/>
              <a:t>prezentowane tu były modele </a:t>
            </a:r>
            <a:r>
              <a:rPr lang="pl-PL" sz="2200" dirty="0" smtClean="0"/>
              <a:t>[pracy] lub </a:t>
            </a:r>
            <a:r>
              <a:rPr lang="pl-PL" sz="2200" dirty="0"/>
              <a:t>podawane </a:t>
            </a:r>
            <a:r>
              <a:rPr lang="pl-PL" sz="2200" dirty="0" smtClean="0"/>
              <a:t>wskazówki [dotyczące świadczenia pracy], wprowadzały elementy </a:t>
            </a:r>
            <a:r>
              <a:rPr lang="pl-PL" sz="2200" dirty="0"/>
              <a:t>nowości w odniesieniu do tradycji Starego </a:t>
            </a:r>
            <a:r>
              <a:rPr lang="pl-PL" sz="2200" dirty="0" smtClean="0"/>
              <a:t>Testamentu”.</a:t>
            </a:r>
            <a:br>
              <a:rPr lang="pl-PL" sz="2200" dirty="0" smtClean="0"/>
            </a:br>
            <a:r>
              <a:rPr lang="pl-PL" sz="2200" dirty="0"/>
              <a:t/>
            </a:r>
            <a:br>
              <a:rPr lang="pl-PL" sz="2200" dirty="0"/>
            </a:br>
            <a:r>
              <a:rPr lang="pl-PL" sz="2200" dirty="0" smtClean="0"/>
              <a:t>W Ewangeliach konkretne zawody: Józef cieśla, sam Jezus „rzemieślnikiem” (Jezus w Nazarecie - </a:t>
            </a:r>
            <a:r>
              <a:rPr lang="pl-PL" sz="2200" dirty="0" err="1" smtClean="0"/>
              <a:t>Mk</a:t>
            </a:r>
            <a:r>
              <a:rPr lang="pl-PL" sz="2200" dirty="0" smtClean="0"/>
              <a:t> 6,3: Czyż nie jest to cieśla [</a:t>
            </a:r>
            <a:r>
              <a:rPr lang="pl-PL" sz="2200" dirty="0" err="1" smtClean="0"/>
              <a:t>tekon</a:t>
            </a:r>
            <a:r>
              <a:rPr lang="pl-PL" sz="2200" dirty="0" smtClean="0"/>
              <a:t>], syn Józefa?).</a:t>
            </a:r>
            <a:br>
              <a:rPr lang="pl-PL" sz="2200" dirty="0" smtClean="0"/>
            </a:br>
            <a:r>
              <a:rPr lang="pl-PL" sz="2200" dirty="0" smtClean="0"/>
              <a:t>Pierwsi uczniowie rybakami; poborcy podatkowi,</a:t>
            </a:r>
            <a:br>
              <a:rPr lang="pl-PL" sz="2200" dirty="0" smtClean="0"/>
            </a:br>
            <a:r>
              <a:rPr lang="pl-PL" sz="2200" dirty="0" smtClean="0"/>
              <a:t>To wszystko sugeruje „uznanie dla aktywności manualnej”.</a:t>
            </a:r>
            <a:br>
              <a:rPr lang="pl-PL" sz="2200" dirty="0" smtClean="0"/>
            </a:br>
            <a:r>
              <a:rPr lang="pl-PL" sz="2200" dirty="0"/>
              <a:t/>
            </a:r>
            <a:br>
              <a:rPr lang="pl-PL" sz="2200" dirty="0"/>
            </a:br>
            <a:r>
              <a:rPr lang="pl-PL" sz="2200" dirty="0" smtClean="0"/>
              <a:t>Przejście od wyuczonego zajęcia do nowej aktywności wynikającej z powołania – apostołowie.</a:t>
            </a:r>
            <a:br>
              <a:rPr lang="pl-PL" sz="2200" dirty="0" smtClean="0"/>
            </a:br>
            <a:r>
              <a:rPr lang="pl-PL" sz="2200" dirty="0" smtClean="0"/>
              <a:t>„Wezwani, by stać się sługami Pana w dziele o charakterze duchowy”.</a:t>
            </a:r>
            <a:br>
              <a:rPr lang="pl-PL" sz="2200" dirty="0" smtClean="0"/>
            </a:br>
            <a:endParaRPr lang="pl-PL" sz="2200" dirty="0"/>
          </a:p>
        </p:txBody>
      </p:sp>
    </p:spTree>
    <p:extLst>
      <p:ext uri="{BB962C8B-B14F-4D97-AF65-F5344CB8AC3E}">
        <p14:creationId xmlns:p14="http://schemas.microsoft.com/office/powerpoint/2010/main" val="3107555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795320" cy="6106690"/>
          </a:xfrm>
        </p:spPr>
        <p:txBody>
          <a:bodyPr anchor="t">
            <a:noAutofit/>
          </a:bodyPr>
          <a:lstStyle/>
          <a:p>
            <a:pPr algn="l"/>
            <a:r>
              <a:rPr lang="pl-PL" sz="2200" dirty="0" smtClean="0"/>
              <a:t>Praca w przypowieściach (CJC 136)</a:t>
            </a:r>
            <a:br>
              <a:rPr lang="pl-PL" sz="2200" dirty="0" smtClean="0"/>
            </a:br>
            <a:r>
              <a:rPr lang="pl-PL" sz="2200" dirty="0" smtClean="0"/>
              <a:t>dozorca, handlarz perłami, gospodyni domowa itd.</a:t>
            </a:r>
            <a:br>
              <a:rPr lang="pl-PL" sz="2200" dirty="0" smtClean="0"/>
            </a:br>
            <a:r>
              <a:rPr lang="pl-PL" sz="2200" dirty="0" smtClean="0"/>
              <a:t>„Bodziec do umiłowania </a:t>
            </a:r>
            <a:r>
              <a:rPr lang="pl-PL" sz="2200" dirty="0"/>
              <a:t>pracowitości w połączeniu z pilnością i mądrością, </a:t>
            </a:r>
            <a:r>
              <a:rPr lang="pl-PL" sz="2200" dirty="0" smtClean="0"/>
              <a:t>cechami, które </a:t>
            </a:r>
            <a:r>
              <a:rPr lang="pl-PL" sz="2200" dirty="0"/>
              <a:t>sprawiają, że sługa jest godnym </a:t>
            </a:r>
            <a:r>
              <a:rPr lang="pl-PL" sz="2200" dirty="0" smtClean="0"/>
              <a:t>zaufania”.</a:t>
            </a:r>
            <a:br>
              <a:rPr lang="pl-PL" sz="2200" dirty="0" smtClean="0"/>
            </a:br>
            <a:r>
              <a:rPr lang="pl-PL" sz="2200" dirty="0"/>
              <a:t/>
            </a:r>
            <a:br>
              <a:rPr lang="pl-PL" sz="2200" dirty="0"/>
            </a:br>
            <a:r>
              <a:rPr lang="pl-PL" sz="2200" dirty="0" smtClean="0"/>
              <a:t>Model sługi – sama służba nagrodą</a:t>
            </a:r>
            <a:br>
              <a:rPr lang="pl-PL" sz="2200" dirty="0" smtClean="0"/>
            </a:br>
            <a:r>
              <a:rPr lang="pl-PL" sz="2200" dirty="0" err="1" smtClean="0"/>
              <a:t>Łk</a:t>
            </a:r>
            <a:r>
              <a:rPr lang="pl-PL" sz="2200" dirty="0" smtClean="0"/>
              <a:t> 17,10</a:t>
            </a:r>
            <a:br>
              <a:rPr lang="pl-PL" sz="2200" dirty="0" smtClean="0"/>
            </a:br>
            <a:r>
              <a:rPr lang="pl-PL" sz="2200" dirty="0" smtClean="0"/>
              <a:t>Tak </a:t>
            </a:r>
            <a:r>
              <a:rPr lang="pl-PL" sz="2200" dirty="0"/>
              <a:t>i wy, gdy uczynicie wszystko, co wam polecono, mówcie: „Słudzy nieużyteczni jesteśmy; wykonaliśmy to, co powinniśmy wykonać</a:t>
            </a:r>
            <a:r>
              <a:rPr lang="pl-PL" sz="2200" dirty="0" smtClean="0"/>
              <a:t>”.</a:t>
            </a:r>
            <a:br>
              <a:rPr lang="pl-PL" sz="2200" dirty="0" smtClean="0"/>
            </a:br>
            <a:r>
              <a:rPr lang="pl-PL" sz="2200" dirty="0"/>
              <a:t/>
            </a:r>
            <a:br>
              <a:rPr lang="pl-PL" sz="2200" dirty="0"/>
            </a:br>
            <a:r>
              <a:rPr lang="pl-PL" sz="2200" dirty="0" smtClean="0"/>
              <a:t>Posługa nauczania i uzdrawiania realizowana przez Jezusa i Jego uczniów jest przedstawiana w kategoriach pracy.</a:t>
            </a:r>
            <a:br>
              <a:rPr lang="pl-PL" sz="2200" dirty="0" smtClean="0"/>
            </a:br>
            <a:r>
              <a:rPr lang="pl-PL" sz="2200" dirty="0" smtClean="0"/>
              <a:t>W tym kontekście przywoływana praca siewcy, oracza, żniwiarza, rybaka.</a:t>
            </a:r>
            <a:br>
              <a:rPr lang="pl-PL" sz="2200" dirty="0" smtClean="0"/>
            </a:br>
            <a:r>
              <a:rPr lang="pl-PL" sz="2200" dirty="0"/>
              <a:t/>
            </a:r>
            <a:br>
              <a:rPr lang="pl-PL" sz="2200" dirty="0"/>
            </a:br>
            <a:r>
              <a:rPr lang="pl-PL" sz="2200" dirty="0" smtClean="0"/>
              <a:t>Zasada służby, bezinteresowności i hojności inspirowana działaniem Jezusa i Jego uczniów.</a:t>
            </a:r>
            <a:endParaRPr lang="pl-PL" sz="2200" dirty="0"/>
          </a:p>
        </p:txBody>
      </p:sp>
    </p:spTree>
    <p:extLst>
      <p:ext uri="{BB962C8B-B14F-4D97-AF65-F5344CB8AC3E}">
        <p14:creationId xmlns:p14="http://schemas.microsoft.com/office/powerpoint/2010/main" val="2354992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795320" cy="6106690"/>
          </a:xfrm>
        </p:spPr>
        <p:txBody>
          <a:bodyPr anchor="t">
            <a:noAutofit/>
          </a:bodyPr>
          <a:lstStyle/>
          <a:p>
            <a:pPr algn="l"/>
            <a:r>
              <a:rPr lang="pl-PL" sz="2200" dirty="0" smtClean="0"/>
              <a:t>Praca apostolska Pawła</a:t>
            </a:r>
            <a:br>
              <a:rPr lang="pl-PL" sz="2200" dirty="0" smtClean="0"/>
            </a:br>
            <a:r>
              <a:rPr lang="pl-PL" sz="2200" dirty="0" smtClean="0"/>
              <a:t>CJC 137</a:t>
            </a:r>
            <a:br>
              <a:rPr lang="pl-PL" sz="2200" dirty="0" smtClean="0"/>
            </a:br>
            <a:r>
              <a:rPr lang="pl-PL" sz="2200" dirty="0" smtClean="0"/>
              <a:t>Paweł przypomina podstawowe obowiązki pracy</a:t>
            </a:r>
            <a:br>
              <a:rPr lang="pl-PL" sz="2200" dirty="0" smtClean="0"/>
            </a:br>
            <a:r>
              <a:rPr lang="pl-PL" sz="2200" dirty="0" smtClean="0"/>
              <a:t>sprawiedliwe wynagrodzenie</a:t>
            </a:r>
            <a:br>
              <a:rPr lang="pl-PL" sz="2200" dirty="0" smtClean="0"/>
            </a:br>
            <a:r>
              <a:rPr lang="pl-PL" sz="2200" dirty="0" smtClean="0"/>
              <a:t>„Otóż </a:t>
            </a:r>
            <a:r>
              <a:rPr lang="pl-PL" sz="2200" dirty="0"/>
              <a:t>temu, który pracuje, liczy się zapłatę nie tytułem łaski, lecz </a:t>
            </a:r>
            <a:r>
              <a:rPr lang="pl-PL" sz="2200" dirty="0" smtClean="0"/>
              <a:t>należności” (</a:t>
            </a:r>
            <a:r>
              <a:rPr lang="pl-PL" sz="2200" dirty="0" err="1" smtClean="0"/>
              <a:t>Rz</a:t>
            </a:r>
            <a:r>
              <a:rPr lang="pl-PL" sz="2200" dirty="0" smtClean="0"/>
              <a:t> 4,4).</a:t>
            </a:r>
            <a:br>
              <a:rPr lang="pl-PL" sz="2200" dirty="0" smtClean="0"/>
            </a:br>
            <a:r>
              <a:rPr lang="pl-PL" sz="2200" dirty="0" smtClean="0"/>
              <a:t/>
            </a:r>
            <a:br>
              <a:rPr lang="pl-PL" sz="2200" dirty="0" smtClean="0"/>
            </a:br>
            <a:r>
              <a:rPr lang="pl-PL" sz="2200" dirty="0" smtClean="0"/>
              <a:t>Szacunek wobec niewolników (</a:t>
            </a:r>
            <a:r>
              <a:rPr lang="pl-PL" sz="2200" dirty="0" err="1" smtClean="0"/>
              <a:t>Flm</a:t>
            </a:r>
            <a:r>
              <a:rPr lang="pl-PL" sz="2200" dirty="0" smtClean="0"/>
              <a:t>)</a:t>
            </a:r>
            <a:br>
              <a:rPr lang="pl-PL" sz="2200" dirty="0" smtClean="0"/>
            </a:br>
            <a:r>
              <a:rPr lang="pl-PL" sz="2200" dirty="0" smtClean="0"/>
              <a:t/>
            </a:r>
            <a:br>
              <a:rPr lang="pl-PL" sz="2200" dirty="0" smtClean="0"/>
            </a:br>
            <a:r>
              <a:rPr lang="pl-PL" sz="2200" dirty="0" smtClean="0"/>
              <a:t>Niewolnicy wezwani do wiernego wykonywania swoich prac</a:t>
            </a:r>
            <a:br>
              <a:rPr lang="pl-PL" sz="2200" dirty="0" smtClean="0"/>
            </a:br>
            <a:r>
              <a:rPr lang="en-US" sz="2200" baseline="30000" dirty="0"/>
              <a:t>20</a:t>
            </a:r>
            <a:r>
              <a:rPr lang="pl-PL" sz="2200" dirty="0"/>
              <a:t> Każdy przeto niech pozostanie w takim stanie, w jakim został powołany.</a:t>
            </a:r>
            <a:br>
              <a:rPr lang="pl-PL" sz="2200" dirty="0"/>
            </a:br>
            <a:r>
              <a:rPr lang="en-US" sz="2200" dirty="0"/>
              <a:t> </a:t>
            </a:r>
            <a:r>
              <a:rPr lang="en-US" sz="2200" baseline="30000" dirty="0"/>
              <a:t>21</a:t>
            </a:r>
            <a:r>
              <a:rPr lang="pl-PL" sz="2200" dirty="0"/>
              <a:t> Zostałeś powołany jako niewolnik? Nie martw się! Owszem, nawet jeśli możesz stać się wolnym, raczej skorzystaj </a:t>
            </a:r>
            <a:r>
              <a:rPr lang="pl-PL" sz="2200" i="1" dirty="0"/>
              <a:t>z twego niewolnictwa</a:t>
            </a:r>
            <a:r>
              <a:rPr lang="pl-PL" sz="2200" dirty="0"/>
              <a:t>!</a:t>
            </a:r>
            <a:br>
              <a:rPr lang="pl-PL" sz="2200" dirty="0"/>
            </a:br>
            <a:r>
              <a:rPr lang="en-US" sz="2200" dirty="0"/>
              <a:t> </a:t>
            </a:r>
            <a:r>
              <a:rPr lang="en-US" sz="2200" baseline="30000" dirty="0"/>
              <a:t>22</a:t>
            </a:r>
            <a:r>
              <a:rPr lang="pl-PL" sz="2200" dirty="0"/>
              <a:t> Albowiem ten, kto został powołany w Panu jako niewolnik, jest wyzwoleńcem Pana. Podobnie i ten, kto został powołany jako wolny, staje się niewolnikiem Chrystusa. </a:t>
            </a:r>
            <a:r>
              <a:rPr lang="en-US" sz="2200" dirty="0" smtClean="0"/>
              <a:t>(</a:t>
            </a:r>
            <a:r>
              <a:rPr lang="pl-PL" sz="2200" dirty="0" smtClean="0"/>
              <a:t>1 Kor 7,20-22</a:t>
            </a:r>
            <a:r>
              <a:rPr lang="en-US" sz="2200" dirty="0" smtClean="0"/>
              <a:t>)</a:t>
            </a:r>
            <a:endParaRPr lang="pl-PL" sz="2200" dirty="0"/>
          </a:p>
        </p:txBody>
      </p:sp>
    </p:spTree>
    <p:extLst>
      <p:ext uri="{BB962C8B-B14F-4D97-AF65-F5344CB8AC3E}">
        <p14:creationId xmlns:p14="http://schemas.microsoft.com/office/powerpoint/2010/main" val="31243272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795320" cy="6106690"/>
          </a:xfrm>
        </p:spPr>
        <p:txBody>
          <a:bodyPr anchor="t">
            <a:noAutofit/>
          </a:bodyPr>
          <a:lstStyle/>
          <a:p>
            <a:pPr algn="l"/>
            <a:r>
              <a:rPr lang="pl-PL" sz="2200" dirty="0" smtClean="0"/>
              <a:t>Obowiązek pracy – pracowitości (</a:t>
            </a:r>
            <a:r>
              <a:rPr lang="pl-PL" sz="2200" dirty="0" err="1" smtClean="0"/>
              <a:t>laboriosit</a:t>
            </a:r>
            <a:r>
              <a:rPr lang="pl-PL" sz="2200" dirty="0" err="1" smtClean="0">
                <a:latin typeface="Times New Roman" panose="02020603050405020304" pitchFamily="18" charset="0"/>
                <a:cs typeface="Times New Roman" panose="02020603050405020304" pitchFamily="18" charset="0"/>
              </a:rPr>
              <a:t>à</a:t>
            </a:r>
            <a:r>
              <a:rPr lang="pl-PL" sz="2200" dirty="0" smtClean="0">
                <a:latin typeface="Times New Roman" panose="02020603050405020304" pitchFamily="18" charset="0"/>
                <a:cs typeface="Times New Roman" panose="02020603050405020304" pitchFamily="18" charset="0"/>
              </a:rPr>
              <a:t>)</a:t>
            </a:r>
            <a:br>
              <a:rPr lang="pl-PL" sz="2200" dirty="0" smtClean="0">
                <a:latin typeface="Times New Roman" panose="02020603050405020304" pitchFamily="18" charset="0"/>
                <a:cs typeface="Times New Roman" panose="02020603050405020304" pitchFamily="18" charset="0"/>
              </a:rPr>
            </a:br>
            <a:r>
              <a:rPr lang="pl-PL" sz="2200" dirty="0" smtClean="0"/>
              <a:t>„Albowiem </a:t>
            </a:r>
            <a:r>
              <a:rPr lang="pl-PL" sz="2200" dirty="0"/>
              <a:t>gdy byliśmy u was, nakazywaliśmy wam tak: Kto nie chce pracować, niech też nie je!</a:t>
            </a:r>
            <a:br>
              <a:rPr lang="pl-PL" sz="2200" dirty="0"/>
            </a:br>
            <a:r>
              <a:rPr lang="pl-PL" sz="2200" dirty="0" smtClean="0"/>
              <a:t>Słyszymy </a:t>
            </a:r>
            <a:r>
              <a:rPr lang="pl-PL" sz="2200" dirty="0"/>
              <a:t>bowiem, że niektórzy wśród was postępują wbrew porządkowi: wcale nie pracują, lecz zajmują się rzeczami niepotrzebnymi.</a:t>
            </a:r>
            <a:br>
              <a:rPr lang="pl-PL" sz="2200" dirty="0"/>
            </a:br>
            <a:r>
              <a:rPr lang="pl-PL" sz="2200" dirty="0" smtClean="0"/>
              <a:t>Tym </a:t>
            </a:r>
            <a:r>
              <a:rPr lang="pl-PL" sz="2200" dirty="0"/>
              <a:t>przeto nakazujemy i napominamy ich w Panu Jezusie Chrystusie, aby pracując ze spokojem, własny chleb </a:t>
            </a:r>
            <a:r>
              <a:rPr lang="pl-PL" sz="2200" dirty="0" smtClean="0"/>
              <a:t>jedli” (1 </a:t>
            </a:r>
            <a:r>
              <a:rPr lang="pl-PL" sz="2200" dirty="0" err="1" smtClean="0"/>
              <a:t>Tes</a:t>
            </a:r>
            <a:r>
              <a:rPr lang="pl-PL" sz="2200" dirty="0" smtClean="0"/>
              <a:t> 3,10-12).</a:t>
            </a:r>
            <a:br>
              <a:rPr lang="pl-PL" sz="2200" dirty="0" smtClean="0"/>
            </a:br>
            <a:r>
              <a:rPr lang="pl-PL" sz="2200" dirty="0"/>
              <a:t/>
            </a:r>
            <a:br>
              <a:rPr lang="pl-PL" sz="2200" dirty="0"/>
            </a:br>
            <a:r>
              <a:rPr lang="pl-PL" sz="2200" dirty="0" smtClean="0"/>
              <a:t>Paweł wzór do naśladowania – będąc szafarzem Ewangelii, nie korzysta z prawa </a:t>
            </a:r>
            <a:r>
              <a:rPr lang="pl-PL" sz="2200" smtClean="0"/>
              <a:t>do wynagrodzenia</a:t>
            </a:r>
            <a:br>
              <a:rPr lang="pl-PL" sz="2200" smtClean="0"/>
            </a:br>
            <a:r>
              <a:rPr lang="pl-PL" sz="2200" smtClean="0"/>
              <a:t>1 Kor 9</a:t>
            </a:r>
            <a:endParaRPr lang="pl-PL" sz="2200" dirty="0"/>
          </a:p>
        </p:txBody>
      </p:sp>
    </p:spTree>
    <p:extLst>
      <p:ext uri="{BB962C8B-B14F-4D97-AF65-F5344CB8AC3E}">
        <p14:creationId xmlns:p14="http://schemas.microsoft.com/office/powerpoint/2010/main" val="294907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marL="0" indent="0">
              <a:buNone/>
            </a:pPr>
            <a:r>
              <a:rPr lang="pl-PL" sz="2400" dirty="0" smtClean="0"/>
              <a:t>„Dobroczynna intencjonalność” </a:t>
            </a:r>
          </a:p>
          <a:p>
            <a:pPr marL="0" indent="0">
              <a:buNone/>
            </a:pPr>
            <a:r>
              <a:rPr lang="pl-PL" sz="2400" dirty="0" smtClean="0"/>
              <a:t>„Operatywność ludzka przełoży się na owoce życia ich dzieci i dzieci ich dzieci, z pokolenia na pokolenie” </a:t>
            </a:r>
            <a:r>
              <a:rPr lang="pl-PL" sz="2400" dirty="0"/>
              <a:t>(CJC 104)</a:t>
            </a:r>
          </a:p>
          <a:p>
            <a:pPr marL="0" indent="0">
              <a:buNone/>
            </a:pPr>
            <a:r>
              <a:rPr lang="pl-PL" sz="2400" dirty="0" smtClean="0"/>
              <a:t>„Uzgodniona, w pełnej szacunku współpracy, z działaniem drugiego, być może jeszcze nieobecnego na scenie historii” (CJC 105)</a:t>
            </a:r>
          </a:p>
          <a:p>
            <a:pPr marL="0" indent="0">
              <a:buNone/>
            </a:pPr>
            <a:r>
              <a:rPr lang="pl-PL" sz="2400" dirty="0" smtClean="0"/>
              <a:t>„Spadek przyznawany nieodpłatnie tym, którym przyjdzie z niego korzystać” (CJC 105)</a:t>
            </a:r>
          </a:p>
          <a:p>
            <a:pPr marL="0" indent="0">
              <a:buNone/>
            </a:pPr>
            <a:endParaRPr lang="pl-PL" sz="2400" dirty="0"/>
          </a:p>
          <a:p>
            <a:pPr marL="0" indent="0">
              <a:buNone/>
            </a:pPr>
            <a:r>
              <a:rPr lang="pl-PL" sz="2400" dirty="0" smtClean="0"/>
              <a:t>Praca zorganizowana </a:t>
            </a:r>
          </a:p>
          <a:p>
            <a:pPr marL="0" indent="0">
              <a:buNone/>
            </a:pPr>
            <a:r>
              <a:rPr lang="pl-PL" sz="2400" dirty="0" smtClean="0"/>
              <a:t>„Każda praca jest z natury ukierunkowana na wytwarzanie owoców. Implikuje to hierarchię i koordynację działań” (CJC 105)</a:t>
            </a:r>
          </a:p>
          <a:p>
            <a:pPr marL="0" indent="0">
              <a:buNone/>
            </a:pPr>
            <a:endParaRPr lang="pl-PL" sz="2400" dirty="0"/>
          </a:p>
          <a:p>
            <a:pPr marL="0" indent="0">
              <a:buNone/>
            </a:pPr>
            <a:r>
              <a:rPr lang="pl-PL" sz="2400" dirty="0" smtClean="0"/>
              <a:t>Prawo do wynagrodzenia – „praca – uprzywilejowane miejsce sprawiedliwości społecznej” (CJC 105)</a:t>
            </a:r>
            <a:endParaRPr lang="pl-PL" sz="2400" dirty="0"/>
          </a:p>
        </p:txBody>
      </p:sp>
    </p:spTree>
    <p:extLst>
      <p:ext uri="{BB962C8B-B14F-4D97-AF65-F5344CB8AC3E}">
        <p14:creationId xmlns:p14="http://schemas.microsoft.com/office/powerpoint/2010/main" val="3215387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marL="0" indent="0">
              <a:buNone/>
            </a:pPr>
            <a:r>
              <a:rPr lang="pl-PL" sz="2400" dirty="0" smtClean="0"/>
              <a:t>„Człowiek jako strażnik stworzenia” (CJC 106)</a:t>
            </a:r>
          </a:p>
          <a:p>
            <a:pPr marL="0" indent="0">
              <a:buNone/>
            </a:pPr>
            <a:endParaRPr lang="pl-PL" sz="2400" dirty="0"/>
          </a:p>
          <a:p>
            <a:pPr marL="0" indent="0">
              <a:buNone/>
            </a:pPr>
            <a:r>
              <a:rPr lang="pl-PL" sz="2400" dirty="0" smtClean="0"/>
              <a:t>„Praca ludzka na podobieństwo działania Boga nosi w sobie charakter działania przekształcającego”.</a:t>
            </a:r>
          </a:p>
          <a:p>
            <a:pPr marL="0" indent="0">
              <a:buNone/>
            </a:pPr>
            <a:r>
              <a:rPr lang="pl-PL" sz="2400" dirty="0" smtClean="0"/>
              <a:t>Polecenie „strzeżenia” ziemi: działalność człowieka nie może podważać, ani tym bardziej niszczyć Bożego dzieła”.</a:t>
            </a:r>
          </a:p>
          <a:p>
            <a:pPr marL="0" indent="0">
              <a:buNone/>
            </a:pPr>
            <a:r>
              <a:rPr lang="pl-PL" sz="2400" dirty="0" smtClean="0"/>
              <a:t>„Przestrzeganie tego porządku może być wyrazem wiary, kiedy człowiek uznaje, że to, co posiada, jest dobrem świętym, pochodzącym od Boga”. </a:t>
            </a:r>
          </a:p>
          <a:p>
            <a:pPr marL="0" indent="0">
              <a:buNone/>
            </a:pPr>
            <a:r>
              <a:rPr lang="pl-PL" sz="2400" dirty="0" smtClean="0"/>
              <a:t>Ma ono „charakter decyzji etycznej”.</a:t>
            </a:r>
          </a:p>
          <a:p>
            <a:pPr marL="0" indent="0">
              <a:buNone/>
            </a:pPr>
            <a:r>
              <a:rPr lang="pl-PL" sz="2400" dirty="0" smtClean="0"/>
              <a:t>„Strzeżenie ziemi nie jest działalnością różną od pracy, ale jest jej istotnym elementem”.</a:t>
            </a:r>
          </a:p>
          <a:p>
            <a:pPr marL="0" indent="0">
              <a:buNone/>
            </a:pPr>
            <a:endParaRPr lang="pl-PL" sz="2400" dirty="0"/>
          </a:p>
        </p:txBody>
      </p:sp>
    </p:spTree>
    <p:extLst>
      <p:ext uri="{BB962C8B-B14F-4D97-AF65-F5344CB8AC3E}">
        <p14:creationId xmlns:p14="http://schemas.microsoft.com/office/powerpoint/2010/main" val="436084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188640"/>
            <a:ext cx="8964488" cy="6408712"/>
          </a:xfrm>
        </p:spPr>
        <p:txBody>
          <a:bodyPr>
            <a:normAutofit/>
          </a:bodyPr>
          <a:lstStyle/>
          <a:p>
            <a:pPr marL="0" indent="0">
              <a:buNone/>
            </a:pPr>
            <a:r>
              <a:rPr lang="pl-PL" sz="2400" dirty="0" smtClean="0"/>
              <a:t>CJC 107 – jak ma wyglądać opieka nad stworzeniem?</a:t>
            </a:r>
          </a:p>
          <a:p>
            <a:pPr marL="0" indent="0">
              <a:buNone/>
            </a:pPr>
            <a:r>
              <a:rPr lang="pl-PL" sz="2400" dirty="0" smtClean="0"/>
              <a:t>Subtelna granica między konsumpcją a konserwacją</a:t>
            </a:r>
          </a:p>
          <a:p>
            <a:pPr marL="0" indent="0">
              <a:buNone/>
            </a:pPr>
            <a:endParaRPr lang="pl-PL" sz="2400" dirty="0"/>
          </a:p>
          <a:p>
            <a:pPr marL="0" indent="0">
              <a:buNone/>
            </a:pPr>
            <a:r>
              <a:rPr lang="pl-PL" sz="2400" dirty="0" err="1" smtClean="0"/>
              <a:t>Pwt</a:t>
            </a:r>
            <a:r>
              <a:rPr lang="pl-PL" sz="2400" dirty="0" smtClean="0"/>
              <a:t> 22,6-7</a:t>
            </a:r>
          </a:p>
          <a:p>
            <a:pPr marL="0" indent="0">
              <a:buNone/>
            </a:pPr>
            <a:r>
              <a:rPr lang="pl-PL" sz="2400" dirty="0" smtClean="0"/>
              <a:t>„Nie zabierzesz matki z pisklętami. Matkę zostawisz w spokoju, a pisklęta możesz zabrać”.</a:t>
            </a:r>
            <a:endParaRPr lang="pl-PL" sz="2400" dirty="0"/>
          </a:p>
          <a:p>
            <a:pPr marL="0" indent="0">
              <a:buNone/>
            </a:pPr>
            <a:r>
              <a:rPr lang="pl-PL" sz="2400" dirty="0" smtClean="0"/>
              <a:t>„Umiejętne korzystania z zasobów przyrody bez naruszenia ich zasady witalnej”.</a:t>
            </a:r>
            <a:endParaRPr lang="pl-PL" sz="2400" dirty="0"/>
          </a:p>
          <a:p>
            <a:pPr marL="0" indent="0">
              <a:buNone/>
            </a:pPr>
            <a:r>
              <a:rPr lang="pl-PL" sz="2400" dirty="0" err="1" smtClean="0"/>
              <a:t>Pwt</a:t>
            </a:r>
            <a:r>
              <a:rPr lang="pl-PL" sz="2400" dirty="0" smtClean="0"/>
              <a:t> 20,19-20</a:t>
            </a:r>
          </a:p>
          <a:p>
            <a:pPr marL="0" indent="0">
              <a:buNone/>
            </a:pPr>
            <a:r>
              <a:rPr lang="pl-PL" sz="2400" dirty="0" smtClean="0"/>
              <a:t>„Nie zetniesz jego drzew, przykładając siekierę, bo będziesz spożywał z nich owoce. Czy drzewo to człowiek, byś je oblegał?”</a:t>
            </a:r>
          </a:p>
          <a:p>
            <a:pPr marL="0" indent="0">
              <a:buNone/>
            </a:pPr>
            <a:r>
              <a:rPr lang="pl-PL" sz="2400" dirty="0" smtClean="0"/>
              <a:t>Nie dla taktyki spalonej ziemi.</a:t>
            </a:r>
          </a:p>
          <a:p>
            <a:pPr marL="0" indent="0">
              <a:buNone/>
            </a:pPr>
            <a:endParaRPr lang="pl-PL" sz="2400" dirty="0"/>
          </a:p>
          <a:p>
            <a:pPr marL="0" indent="0">
              <a:buNone/>
            </a:pPr>
            <a:r>
              <a:rPr lang="pl-PL" sz="2400" dirty="0" smtClean="0"/>
              <a:t>Spojrzenie pozytywne: Jr 29,5.7 – w ziemi wygnania: sadzić, uprawiać, budować</a:t>
            </a:r>
          </a:p>
        </p:txBody>
      </p:sp>
    </p:spTree>
    <p:extLst>
      <p:ext uri="{BB962C8B-B14F-4D97-AF65-F5344CB8AC3E}">
        <p14:creationId xmlns:p14="http://schemas.microsoft.com/office/powerpoint/2010/main" val="1337375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marL="0" indent="0">
              <a:buNone/>
            </a:pPr>
            <a:r>
              <a:rPr lang="pl-PL" sz="2400" dirty="0" smtClean="0"/>
              <a:t>CJC 108</a:t>
            </a:r>
          </a:p>
          <a:p>
            <a:pPr marL="0" indent="0">
              <a:buNone/>
            </a:pPr>
            <a:r>
              <a:rPr lang="pl-PL" sz="2400" dirty="0" smtClean="0"/>
              <a:t>Podmiotowość ziemi – ziemia jako ofiara grzechu człowieka </a:t>
            </a:r>
          </a:p>
          <a:p>
            <a:pPr marL="0" indent="0">
              <a:buNone/>
            </a:pPr>
            <a:r>
              <a:rPr lang="pl-PL" sz="2400" dirty="0" smtClean="0"/>
              <a:t>„Każdy</a:t>
            </a:r>
            <a:r>
              <a:rPr lang="pl-PL" sz="2400" dirty="0"/>
              <a:t> </a:t>
            </a:r>
            <a:r>
              <a:rPr lang="pl-PL" sz="2400" dirty="0" smtClean="0"/>
              <a:t>niszczycielski </a:t>
            </a:r>
            <a:r>
              <a:rPr lang="pl-PL" sz="2400" dirty="0"/>
              <a:t>akt wymierzony w stworzenie stanowi obrazę jego Pana</a:t>
            </a:r>
            <a:r>
              <a:rPr lang="pl-PL" sz="2400" dirty="0" smtClean="0"/>
              <a:t>. […]</a:t>
            </a:r>
            <a:r>
              <a:rPr lang="pl-PL" sz="2400" dirty="0"/>
              <a:t> </a:t>
            </a:r>
            <a:r>
              <a:rPr lang="pl-PL" sz="2400" dirty="0" smtClean="0"/>
              <a:t>Gdy </a:t>
            </a:r>
            <a:r>
              <a:rPr lang="pl-PL" sz="2400" dirty="0"/>
              <a:t>ktoś grzeszy przeciwko Bogu (przekracza Jego</a:t>
            </a:r>
          </a:p>
          <a:p>
            <a:pPr marL="0" indent="0">
              <a:buNone/>
            </a:pPr>
            <a:r>
              <a:rPr lang="pl-PL" sz="2400" dirty="0"/>
              <a:t>przykazania i odrzuca dobroczynne kosmiczne panowanie), ziemia </a:t>
            </a:r>
            <a:r>
              <a:rPr lang="pl-PL" sz="2400" dirty="0" smtClean="0"/>
              <a:t>cierpi, podlegając </a:t>
            </a:r>
            <a:r>
              <a:rPr lang="pl-PL" sz="2400" dirty="0"/>
              <a:t>procesom suszy, bezpłodności i </a:t>
            </a:r>
            <a:r>
              <a:rPr lang="pl-PL" sz="2400" dirty="0" smtClean="0"/>
              <a:t>zniszczenia”.</a:t>
            </a:r>
          </a:p>
          <a:p>
            <a:pPr marL="0" indent="0">
              <a:buNone/>
            </a:pPr>
            <a:endParaRPr lang="pl-PL" sz="2400" dirty="0"/>
          </a:p>
          <a:p>
            <a:pPr marL="0" indent="0">
              <a:buNone/>
            </a:pPr>
            <a:r>
              <a:rPr lang="pl-PL" sz="2400" dirty="0" smtClean="0"/>
              <a:t>Ezechiel – ziemia ofiarą, ale też przedstawiana jako źródło grzechu człowieka (wyżyny, drzewa zielone – idolatria)</a:t>
            </a:r>
          </a:p>
          <a:p>
            <a:pPr marL="0" indent="0">
              <a:buNone/>
            </a:pPr>
            <a:endParaRPr lang="pl-PL" sz="2400" dirty="0"/>
          </a:p>
          <a:p>
            <a:pPr marL="0" indent="0">
              <a:buNone/>
            </a:pPr>
            <a:endParaRPr lang="pl-PL" sz="2400" dirty="0" smtClean="0"/>
          </a:p>
          <a:p>
            <a:pPr marL="0" indent="0">
              <a:buNone/>
            </a:pPr>
            <a:endParaRPr lang="pl-PL" sz="2400" dirty="0" smtClean="0"/>
          </a:p>
          <a:p>
            <a:pPr marL="0" indent="0">
              <a:buNone/>
            </a:pPr>
            <a:endParaRPr lang="pl-PL" sz="2400" dirty="0" smtClean="0"/>
          </a:p>
          <a:p>
            <a:pPr marL="0" indent="0">
              <a:buNone/>
            </a:pPr>
            <a:endParaRPr lang="pl-PL" sz="2200" dirty="0"/>
          </a:p>
          <a:p>
            <a:pPr marL="0" indent="0">
              <a:buNone/>
            </a:pPr>
            <a:endParaRPr lang="pl-PL" sz="2600" dirty="0" smtClean="0"/>
          </a:p>
        </p:txBody>
      </p:sp>
    </p:spTree>
    <p:extLst>
      <p:ext uri="{BB962C8B-B14F-4D97-AF65-F5344CB8AC3E}">
        <p14:creationId xmlns:p14="http://schemas.microsoft.com/office/powerpoint/2010/main" val="2530468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marL="0" indent="0">
              <a:buNone/>
            </a:pPr>
            <a:r>
              <a:rPr lang="pl-PL" sz="2400" dirty="0" smtClean="0"/>
              <a:t>CJC 108</a:t>
            </a:r>
          </a:p>
          <a:p>
            <a:pPr marL="0" indent="0">
              <a:buNone/>
            </a:pPr>
            <a:r>
              <a:rPr lang="pl-PL" sz="2400" dirty="0" smtClean="0"/>
              <a:t>„Strzeżenie ziemi to wezwanie do miłości.</a:t>
            </a:r>
          </a:p>
          <a:p>
            <a:pPr marL="0" indent="0">
              <a:buNone/>
            </a:pPr>
            <a:r>
              <a:rPr lang="pl-PL" sz="2400" dirty="0" smtClean="0"/>
              <a:t>Do miłości nie tylko rzeczy, ale […] także innych osób, które żyją w tym samym środowisku naturalnym, oraz dzieci, które odziedziczą spadek pozostawiony przez ojców”.</a:t>
            </a:r>
          </a:p>
          <a:p>
            <a:pPr marL="0" indent="0">
              <a:buNone/>
            </a:pPr>
            <a:endParaRPr lang="pl-PL" sz="2400" dirty="0"/>
          </a:p>
          <a:p>
            <a:pPr marL="0" indent="0">
              <a:buNone/>
            </a:pPr>
            <a:r>
              <a:rPr lang="pl-PL" sz="2400" dirty="0" smtClean="0"/>
              <a:t>Nie tylko hamulec w postaci aktu strzeżenia.</a:t>
            </a:r>
          </a:p>
          <a:p>
            <a:pPr marL="0" indent="0">
              <a:buNone/>
            </a:pPr>
            <a:r>
              <a:rPr lang="pl-PL" sz="2400" dirty="0" smtClean="0"/>
              <a:t>„</a:t>
            </a:r>
            <a:r>
              <a:rPr lang="pl-PL" sz="2400" dirty="0"/>
              <a:t>D</a:t>
            </a:r>
            <a:r>
              <a:rPr lang="pl-PL" sz="2400" dirty="0" smtClean="0"/>
              <a:t>bałość </a:t>
            </a:r>
            <a:r>
              <a:rPr lang="pl-PL" sz="2400" dirty="0"/>
              <a:t>o ziemię wymaga ze </a:t>
            </a:r>
            <a:r>
              <a:rPr lang="pl-PL" sz="2400" dirty="0" smtClean="0"/>
              <a:t>swej strony </a:t>
            </a:r>
            <a:r>
              <a:rPr lang="pl-PL" sz="2400" dirty="0"/>
              <a:t>aktywnego impulsu ludzkiej </a:t>
            </a:r>
            <a:r>
              <a:rPr lang="pl-PL" sz="2400" dirty="0" smtClean="0"/>
              <a:t>operatywności”.</a:t>
            </a:r>
          </a:p>
          <a:p>
            <a:pPr marL="0" indent="0">
              <a:buNone/>
            </a:pPr>
            <a:r>
              <a:rPr lang="pl-PL" sz="2400" dirty="0" smtClean="0"/>
              <a:t>„Otrzymanego daru nie ochroni się jedynie pasywną postawą braku interwencji. </a:t>
            </a:r>
          </a:p>
          <a:p>
            <a:pPr marL="0" indent="0">
              <a:buNone/>
            </a:pPr>
            <a:r>
              <a:rPr lang="pl-PL" sz="2400" dirty="0" smtClean="0"/>
              <a:t>Człowiek wezwany do podejmowania projektów i przedsięwzięć, które uchronią ziemię przed degradacją”. </a:t>
            </a:r>
          </a:p>
          <a:p>
            <a:pPr marL="0" indent="0">
              <a:buNone/>
            </a:pPr>
            <a:endParaRPr lang="pl-PL" sz="2400" dirty="0"/>
          </a:p>
          <a:p>
            <a:pPr marL="0" indent="0">
              <a:buNone/>
            </a:pPr>
            <a:r>
              <a:rPr lang="pl-PL" sz="2400" dirty="0" smtClean="0"/>
              <a:t>„Podejmowanie współpracy z samym Bogiem”.</a:t>
            </a:r>
          </a:p>
        </p:txBody>
      </p:sp>
    </p:spTree>
    <p:extLst>
      <p:ext uri="{BB962C8B-B14F-4D97-AF65-F5344CB8AC3E}">
        <p14:creationId xmlns:p14="http://schemas.microsoft.com/office/powerpoint/2010/main" val="276955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4002" y="332656"/>
            <a:ext cx="8964488" cy="6264696"/>
          </a:xfrm>
        </p:spPr>
        <p:txBody>
          <a:bodyPr>
            <a:normAutofit/>
          </a:bodyPr>
          <a:lstStyle/>
          <a:p>
            <a:pPr marL="0" indent="0">
              <a:buNone/>
            </a:pPr>
            <a:r>
              <a:rPr lang="pl-PL" sz="2400" dirty="0" smtClean="0"/>
              <a:t>Problemy związane z pracą</a:t>
            </a:r>
          </a:p>
          <a:p>
            <a:pPr marL="0" indent="0">
              <a:buNone/>
            </a:pPr>
            <a:r>
              <a:rPr lang="pl-PL" sz="2400" dirty="0" smtClean="0"/>
              <a:t>CJC 109</a:t>
            </a:r>
          </a:p>
          <a:p>
            <a:pPr marL="0" indent="0">
              <a:buNone/>
            </a:pPr>
            <a:r>
              <a:rPr lang="pl-PL" sz="2400" dirty="0" smtClean="0"/>
              <a:t>Po upadku „nie ogród jest miejscem pracy, lecz przeklęta ziemia, </a:t>
            </a:r>
            <a:r>
              <a:rPr lang="pl-PL" sz="2400" dirty="0"/>
              <a:t>która </a:t>
            </a:r>
            <a:r>
              <a:rPr lang="pl-PL" sz="2400" dirty="0" smtClean="0"/>
              <a:t>«będzie </a:t>
            </a:r>
            <a:r>
              <a:rPr lang="pl-PL" sz="2400" dirty="0"/>
              <a:t>rodzić </a:t>
            </a:r>
            <a:r>
              <a:rPr lang="pl-PL" sz="2400" dirty="0" smtClean="0"/>
              <a:t>oset </a:t>
            </a:r>
            <a:r>
              <a:rPr lang="pl-PL" sz="2400" dirty="0"/>
              <a:t>i </a:t>
            </a:r>
            <a:r>
              <a:rPr lang="pl-PL" sz="2400" dirty="0" smtClean="0"/>
              <a:t>cierń», a pożywienie będzie zdobywane tylko </a:t>
            </a:r>
            <a:r>
              <a:rPr lang="pl-PL" sz="2400" dirty="0"/>
              <a:t>w «</a:t>
            </a:r>
            <a:r>
              <a:rPr lang="pl-PL" sz="2400" dirty="0" smtClean="0"/>
              <a:t>trudzie» i </a:t>
            </a:r>
            <a:r>
              <a:rPr lang="pl-PL" sz="2400" dirty="0"/>
              <a:t>w «pocie </a:t>
            </a:r>
            <a:r>
              <a:rPr lang="pl-PL" sz="2400" dirty="0" smtClean="0"/>
              <a:t>czoła» (Rdz 3,17-18)”.</a:t>
            </a:r>
          </a:p>
          <a:p>
            <a:pPr marL="0" indent="0">
              <a:buNone/>
            </a:pPr>
            <a:endParaRPr lang="pl-PL" sz="2400" dirty="0"/>
          </a:p>
          <a:p>
            <a:pPr marL="0" indent="0">
              <a:buNone/>
            </a:pPr>
            <a:r>
              <a:rPr lang="pl-PL" sz="2400" dirty="0" smtClean="0"/>
              <a:t>CJC 110</a:t>
            </a:r>
          </a:p>
          <a:p>
            <a:pPr marL="0" indent="0">
              <a:buNone/>
            </a:pPr>
            <a:r>
              <a:rPr lang="pl-PL" sz="2400" dirty="0" smtClean="0"/>
              <a:t>Kain i Abel – zróżnicowanie zawodów</a:t>
            </a:r>
          </a:p>
          <a:p>
            <a:pPr marL="0" indent="0">
              <a:buNone/>
            </a:pPr>
            <a:r>
              <a:rPr lang="pl-PL" sz="2400" dirty="0" smtClean="0"/>
              <a:t>Różnice w pracy pociągają za sobą także różnice w kulturze i praktykach religijnych (Rdz 4,3-4).</a:t>
            </a:r>
          </a:p>
          <a:p>
            <a:pPr marL="0" indent="0">
              <a:buNone/>
            </a:pPr>
            <a:r>
              <a:rPr lang="pl-PL" sz="2400" dirty="0" smtClean="0"/>
              <a:t>Konfrontacja, zazdrość i rywalizacja.</a:t>
            </a:r>
          </a:p>
          <a:p>
            <a:pPr marL="0" indent="0">
              <a:buNone/>
            </a:pPr>
            <a:endParaRPr lang="pl-PL" sz="2400" dirty="0"/>
          </a:p>
          <a:p>
            <a:pPr marL="0" indent="0">
              <a:buNone/>
            </a:pPr>
            <a:r>
              <a:rPr lang="pl-PL" sz="2400" dirty="0" smtClean="0"/>
              <a:t>„Należy </a:t>
            </a:r>
            <a:r>
              <a:rPr lang="pl-PL" sz="2400" dirty="0"/>
              <a:t>praktykować </a:t>
            </a:r>
            <a:r>
              <a:rPr lang="pl-PL" sz="2400" dirty="0" smtClean="0"/>
              <a:t>dobro w </a:t>
            </a:r>
            <a:r>
              <a:rPr lang="pl-PL" sz="2400" dirty="0"/>
              <a:t>tym, co się wykonuje, bez niszczenia praw tych, którzy mają inny </a:t>
            </a:r>
            <a:r>
              <a:rPr lang="pl-PL" sz="2400" dirty="0" smtClean="0"/>
              <a:t>zawód”.</a:t>
            </a:r>
          </a:p>
        </p:txBody>
      </p:sp>
    </p:spTree>
    <p:extLst>
      <p:ext uri="{BB962C8B-B14F-4D97-AF65-F5344CB8AC3E}">
        <p14:creationId xmlns:p14="http://schemas.microsoft.com/office/powerpoint/2010/main" val="3760166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Rdz 15">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2782</TotalTime>
  <Words>940</Words>
  <Application>Microsoft Office PowerPoint</Application>
  <PresentationFormat>Pokaz na ekranie (4:3)</PresentationFormat>
  <Paragraphs>114</Paragraphs>
  <Slides>37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37</vt:i4>
      </vt:variant>
    </vt:vector>
  </HeadingPairs>
  <TitlesOfParts>
    <vt:vector size="42" baseType="lpstr">
      <vt:lpstr>Arial</vt:lpstr>
      <vt:lpstr>Bwtransh</vt:lpstr>
      <vt:lpstr>Calibri</vt:lpstr>
      <vt:lpstr>Times New Roman</vt:lpstr>
      <vt:lpstr>Rdz 15</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CJC 110 Rdz 4,19-22 – różnorodność zawodów: pasterze, artyści (muzyka), rzemieślnicy (kowale) udoskonalenie niszczycielskich narzędzi wojennych „Godnym pochwały nie jest sam zawód, lecz sposób jego wykonywania. Nawet to, co dobre, może przekształcić się, ze względu na złe nastawienie serca, w okazję do nadużyć”.  CJC 111 Niejednoznaczna ocena miast Rdz 4,17 Kain zbudował miasto „przestrzeń bezpieczeństwa, czynnik uspołecznienia i współpracy między ludźmi” wieża Babel (Rdz 11) – błędny projekt, arogancja wobec Boga, imperializm   CJC 112 niewola egipska – opresyjny system przymusowej pracy</vt:lpstr>
      <vt:lpstr>Normy dotyczące pracy (1) przepisy dotyczące szabatu (2) przepisy chroniące pracowników najemnych (3) przepisy dotyczące osób służących wspólnocie (4) „służba” Bożą  (1) przepisy dotyczące szabatu CJC 113 motyw pracy w przykazaniu dotyczącym szabatu: Wj 20,8-11 i Pwt 5,12-15  „Sześć dni będziesz się trudził i wykonywał swoje zajęcia. […] W sześć dni bowiem uczynił Pan niebo, ziemię, morze oraz wszystko, co jest w nich, siódmego zaś dnia odpoczął” (Wj 20,9.11)  „W swojej pracy człowiek aktualizuje Boże dzieło, a w szabat ma cieszyć się radością ze wszystkiego, co dokonał”.    </vt:lpstr>
      <vt:lpstr>Pwt 5,12-15 Szabat jest przestrzegany jako dzień wolności od wszelkiego zniewolenia pater familias uwalnia od pracy w tym dniu wszystkich, którzy są w jego domu, także niewolników oraz zwierzęta  „Tradycja żydowska (por. Mt 12,11-12; Łk 14,5) w sposób niezrównoważony nalegała na powstrzymanie się od jakiejkolwiek formy działania (por. Iz 58,13-14; Łk 13,14)”.  Jezus uzdrawia w szabat (J 5,1-16) „Ojciec mój działa aż do tej chwili i ja działam” (J 5,18). „Szabat został ustanowiony dla człowieka a nie człowiek dla szabatu” (Mk 2,27).   </vt:lpstr>
      <vt:lpstr>Szabat – rok szabatowy „Inne świąteczne okazje naznaczone poleceniem: nie będziesz wykonywał żadnej pracy (por. Kpł 23; Lb 28; Pwt 16,8)”” święta pielgrzymkowe: Pascha, Tygodni, Namiotów; Dzień Przebłagania.  „Święto jest niczym doroczny szabat polegający na wspólnym uczestniczeniu Izraela w Bożym błogosławieństwie”.  CJC 117 – niedziela „Czas modlitwy, bezinteresowności i solidarności” – „rozwój relacji rodzinnych” oraz „ludzka twarz pracy”. „Czas «odpoczynku» nie powinny zatem wypełniać czynności, które okazują się być stresującymi, jak aktywność zawodowa. Nie powinien być również „poświęcony” takim rozrywkom które nie szanują wielkości i duchowego wymiaru osoby ludzkiej”.</vt:lpstr>
      <vt:lpstr>(2) Pracownicy najemni  CJC 118 „niewolnik” – w Izraelu zasadniczo współobywatel, który stał się „sługą”, zmuszonym do świadczenia pracy na rzecz pana jako rekompensaty za niezwrócony dług  „Jeżeli brat z powodu ubóstwa sprzeda się tobie, nie będziesz nakładał na niego pracy niewolniczej. Będziesz się z nim obchodził jak z najemnikiem albo jak z osadnikiem. Będzie służyć tobie tylko do roku jubileuszowego” (Kpł 25,39-40) „Jeśli się tobie sprzeda brat twój, Hebrajczyk, lub Hebrajka, będzie niewolnikiem przez sześć lat. W siódmym roku wypuścisz go wolnym od siebie. Uwalniając go, nie pozwolisz mu odejść z pustymi rękami. Podarujesz mu coś z twego drobnego bydła, z klepiska i tłoczni. Dasz mu coś z tego, w czym Pan, Bóg twój, tobie pobłogosławił. Przypomnisz sobie, że byłeś niewolnikiem w ziemi egipskiej i że wybawił cię Pan, Bóg twój. Dlatego ci daję dzisiaj ten nakaz” (Pwt 15,12-15)</vt:lpstr>
      <vt:lpstr>CJC 118 Zapłata najemnika  „Nie będziesz uciskał bliźniego, nie będziesz go wyzyskiwał. Zapłata najemnika nie będzie pozostawać w twoim domu przez noc aż do poranka” (Kpł 19,12)  „Zabija bliźniego, kto mu zabiera środki do życia, i krew przelewa, kto pozbawia zapłaty robotnika” (Syr 34,22)  </vt:lpstr>
      <vt:lpstr>(3) prawodawstwo dotyczące osób służących wspólnocie  CJC 119 sędziowie, król, kapłani, prorok – Pwt 17-18  „pokusa, by bezprawnie wykorzystać swój autorytet w celu uzyskania korzyści” „obowiązek uczciwości, bezinteresowności i wyłącznego poszukiwania sprawiedliwości, zwłaszcza gdy ma się do czynienia z bezbronnymi” zalecają: sędziemu sprawiedliwość, królowi pokorę, kapłanom ufność pokładaną w Bogu wraz z wyrzeczeniem się własności ziemskiej i szacunek dla prawdy u proroków</vt:lpstr>
      <vt:lpstr>Królowi zalecają pokorę (Pwt 17,16-17) „Nie będzie on tylko posiadał wielu koni… Nie będzie miał zbyt wielu żon…  Nie będzie gromadził wielkiej ilości srebra i złota”. Kontekst – prawo królewskie (1 Sm 8)  Prorokom – szacunek dla prawdy (Pwt 18,20) „Lecz jeśli któryś prorok odważy się mówić w moim imieniu to, czego mu nie rozkazałem, albo wystąpi w imieniu bogów cudzych - taki prorok musi ponieść śmierć”. (kontekst – prawdziwy i fałszywy prorok – kryteria) </vt:lpstr>
      <vt:lpstr>(4) „służba” Boża CJC 120 Kult – „w aktywności tej człowiek przeżywa swoje powołanie «sługi» wobec Pana”  kapłani w świątyni pozornie naruszają szabat „Albo nie czytaliście w Prawie, że w dzień szabatu kapłani naruszają w świątyni spoczynek szabatu, a są bez winy?” (Mt 12,5) Jezus odwołuje się tutaj do Lb 28,9: „W dzień szabatu winniście złożyć w ofierze dwa roczne jagnięta bez skazy z dwiema dziesiątymi efy najczystszej mąki zaprawionej oliwą, jako ofiarę pokarmową, i należącą do tego ofiarę płynną. To jest ofiara całopalna sobotnia na każdy szabat” (Lb 28,9-10)</vt:lpstr>
      <vt:lpstr>Praca i modlitwa (czy raczej: praca jako modlitwa?)  CJC 121 związek między pracą i szabatem: Ps 92 (pieśń na dzień szabatu) - 7 razy imię Jahwe - motyw kosmicznego stworzenia (w. 10) - motyw społeczno-moralny – celebracja sprawiedliwości (ww. 13-16)  „Wykonywanie zawodu ze znawstwem przez pracownika fizycznego jest już modlitwą (Syr 38,34)”  Syr 38,25-34 „Jak może stać się mądry ten, co trzyma się pługa?” (w. 25) rzemieślnik i artysta (w. 27), kowal (w. 28), garncarz (w. 29) „Nie zabłysną ani nauką, ani sądem,  ani się nie znajdą przy wyjaśnianiu przypowieści,  ale podtrzymują oni odwieczne stworzenie,  a ich modlitwa dotyczy wykonywania ich zawodu” (w. 34)</vt:lpstr>
      <vt:lpstr>CJC 122 – Psałterz Praca w świetle relacji z Bogiem  „Człowiek wychodzi do swojej pracy,  do trudu swojego aż do wieczora” (Ps 104,23)  „Bo z pracy rąk swoich na pewno będziesz pożywał,  będziesz szczęśliwy i dobrze będzie ci się wiodło” (Ps 128,2)  „Jeżeli Pan domu nie zbuduje,  na próżno się trudzą ci, którzy go wznoszą.  Jeżeli Pan miasta nie ustrzeże, strażnik czuwa daremnie. Daremne to dla was wstawać przed świtem, wysiadywać do późna - dla was, którzy jecie chleb zapracowany ciężko;  tyleż daje On i we śnie tym, których miłuje” (Ps 127,1-2)</vt:lpstr>
      <vt:lpstr>Konieczność i ograniczenia ludzkiej pracy CJC 123 Literatura mądrościowa wychwala osobę pracowitą, zwłaszcza gdy łączy w sobie pilność, spryt i odwagę.  Prz 31,10-31 – „profil dzielnej kobiety, która jest uosobieniem mądrości 10 Niewiastę dzielną kto znajdzie? Jej wartość przewyższa perły. 11 Serce małżonka jej ufa, na zyskach mu nie zbywa; 13 O wełnę i len się stara, pracuje starannie rękami. 15 Wstaje, gdy jeszcze jest noc, i żywność rozdziela domowi 16 Bada rolę i kupuje ją, z zarobku swych rąk zasadza winnicę. 19 Swe ręce wyciąga po kądziel, jej palce chwytają wrzeciono. 20 Otwiera dłoń ubogiemu, do nędzarza wyciąga swe ręce. 21 Dla domu nie boi się śniegu, bo cały dom odziany jest w szkarłat. 24 Len wyrabia i sprzedaje, pasy dostarcza kupcowi. 25 Strojem jej siła i godność, do dnia się przyszłego uśmiecha. 26 Otwiera usta z mądrością, na języku jej miła nauka. 27 Bada bieg spraw domowych, nie jada chleba lenistwa.  </vt:lpstr>
      <vt:lpstr>CJC 123 Potępienie osoby leniwej swoje lenistwo uzasadnia obawami „Leniwy mówi: Lew na ulicy, zostanę zabity” (Prz 22,13) bezużyteczna dla innych „Czym jest ocet dla zębów i dym dla oczu, tym leniwy dla tych, którzy go posłali” (Prz 10,26) „Lenistwo zwierzyny nie upiecze” (Prz 12,27) „Pragnienie leniwca go uśmierca” (Prz 21,25) „Kręca się drzwi na zawiasach,  a leniwy na swym łóżku” (Prz 26,14) „Wyciągnął leniwy rękę do misy, ale do ust jej nie doprowadził” (Prz 19,24)  Trud zdobywania mądrości podobny do wysiłku przy pracy na roli „Jak oracz i siewca przystępuj do niej (=mądrości). Trochę się utrudzisz, pracując nad nią” (Syr 6,19)</vt:lpstr>
      <vt:lpstr>CJC 124 Syr 38-39 – prezentacja różnych zawodów ocenianych przez pryzmat mądrości: lekarz, rolnik, rzemieślnik, kowal, garncarz  „Nie zabłysną ani nauką, ani sądem,  ani się nie znajdą przy wyjaśnianiu przypowieści,  ale podtrzymują oni odwieczne stworzenie,  a ich modlitwa dotyczy wykonywania ich zawodu” (Syr 38,34)  pochwała mędrca, który nie angażuje się w czynności praktyczne „Uczony w Piśmie zdobywa mądrość w czasie wolnym od zajęć,  a kto ujmuje sobie działania, ten stanie się mądry. Jak może stać się mądrym ten, kto trzyma się pługa,  kto się chlubi ościeniem niby włócznią,  kto woły pogania i zajęty jest ich trudami, a rozmawia tylko o cielętach?”(Syr 38,24-25)  Prz, Syr – pozytywna ocena pracy </vt:lpstr>
      <vt:lpstr>Krytyczna ocena pracy: Koh, Hi  CJC 125 „Cóż przyjdzie człowiekowi z całego trudu,  jaki zadaje sobie pod słońcem?” (Koh 1,3)  „Przyjrzałem się wszystkim dziełom, jakich dokonały moje ręce,  i trudowi, jaki sobie przy tym zadałem.  A oto: wszystko to marność i pogoń za wiatrem!  Z niczego nie ma pożytku pod słońcem” (Koh 2,11)  „Cóż bowiem ma człowiek z wszelkiego swego trudu  i z pracy ducha swego, którą mozoli się pod słońcem? Bo wszystkie dni jego są cierpieniem,  a zajęcia jego utrapieniem” (Koh 2,22-23)</vt:lpstr>
      <vt:lpstr>Hiob Praca w kopalni (Hi 28,1-11) i handel dobrami szlachetnymi (Hi 28,15-19) „Gdzie znaleźć mądrość?” (28,12) „Skąd pochodzi mądrość?” (28,20)  Mądrość cenniejsza od złota – tradycyjna nauka „Szczęśliwy, kto mądrość osiągnął, mąż, który nabył roztropności. Bo lepiej ją posiąść niż srebro, ją raczej nabyć niż złoto. Cenniejsza ona niż perły, nie równe jej żadne klejnoty” (Prz 3,13-15)  Działanie człowieka może doprowadzić do odkrycia skarbów, ale nie prowadzi do posiadania mądrości znanej tylko Bogu: „Droga tam Bogu wiadoma, On tylko zna jej siedzibę;  On krańce ziemi przenika, bo widzi wszystko, co jest pod niebem” (28,23-24)  Zaproszenie do unikania pychy: „Do człowieka powiedział: «Bojaźń Boża - zaiste mądrością,  roztropnością zaś - zła unikanie»” (Hi 28,28))</vt:lpstr>
      <vt:lpstr>Księga Mądrości  wyśmiewa rzemieślnika robiącego bożki: Mdr 13–15 (por. Iz 44,9-20)  „Ostrzeżenie, aby rozpoznać i odrzucić wszystko, co jest bałwochwalcze, a co ukrywa się w różnych wytworach ludzkiej ręki (i serca)”.  Bogactwo – CJC 128 pozytywne: dobrobyt Bożym błogosławieństwem negatywne: chciwość; niebezpieczeństwo bałwochwalstwa; arogancja, przemoc bogatych wobec biednych  Nowy Testament ubóstwo błogosławieństwem (Mt 5,3; Łk 6,20) „Nie możecie służyć Bogu i mamonie” (Łk 16,13) szukanie tego, co naprawdę cenne – przypowieść o perle (Mt 13,45-46 </vt:lpstr>
      <vt:lpstr>Praca ludzka i „dzieło” Boga – prorocy  Działanie ludzi - potępienie bałwochwalstwa CJC 129 „Potępienie głupiego i bluźnierczego procesu wyrabiania figury bóstwa, której przypisuje się boską moc”. Iz 44,9-20 „Potępienie nie tylko wytwarzania świętych fetyszy, ale każdego ludzkiego przedsięwzięcia, które pretenduje do dawania zbawienia”.  - potępienie działań naruszających zasady sprawiedliwości pod pretekstem wzrostu gospodarczego </vt:lpstr>
      <vt:lpstr>CJC 130 - ziemia uprawna jako przedmiot nadużyć (CJC 130)  paradygmatyczna opowieść o Nabocie (1 Krl 21,1-6)  intencje komasacji ziemi: „poprawa produkcji, urozmaicenie zbiorów, upiększenie własności lub po prostu podkreślenie, poprzez rozszerzenie dziedzictwa, własnego statusu osoby zamożnej, z wynikającym stąd prestiżem”.  Zakaz przesuwania miedzy bliźniego (Pwt 19,14)  Joz – ziemia Kanaanu podzielona drogą losowania między ózne plemiona, klany i rodziny Izraelitów (Joz 12 – 21) wizja teologiczna: 1) ziemia jest darem Bożym (Kpł 25,23) 2) podzielić ją tak, aby każdy miał możliwość zapewnić sobie środki utrzymania</vt:lpstr>
      <vt:lpstr>- Krytyka nieuczciwego handlu (CJC 131) zmiana „wag i miar” oszustwa w handlu skutkują cierpieniem, głodem biednych 4 Słuchajcie tego wy, którzy gnębicie ubogiego, a bezrolnego pozostawiacie bez pracy, 5 którzy mówicie: «Kiedyż minie nów księżyca, byśmy mogli sprzedawać zboże, i kiedy szabat, byśmy mogli otworzyć spichlerz? A będziemy zmniejszać efę, powiększać sykl i wagę podstępnie fałszować. 6 Będziemy kupować biednego za srebro, a ubogiego za parę sandałów, i plewy pszeniczne będziemy sprzedawać» (Am 8,4-6).  Handel międzynarodowy – krytyka Tyru w Księdze Ezechiela 16 Rozkwit twego handlu sprawił, że wnętrze twoje napełniło się uciskiem i zgrzeszyłeś […].  17 Serce twoje stało się wyniosłe z powodu twej piękności, zanikła twoja przezorność z powodu twego blasku. […]  18 Mnóstwem twoich przewin, nieuczciwością twego handlu zbezcześciłeś swoją świątynię (Ez 28,16-18).</vt:lpstr>
      <vt:lpstr>Krytyka nadużyć w obszarze robót publicznych CJC 132 Chodzi o prace z inicjatywy króla i jego administracji przy wznoszeniu  „pałaców, pańskich domów, murów obronnych, sanktuariów, mostów i dróg.  Wspaniałe przedsięwzięcia, które dają prestiż władcom i przez wieki są przedmiotem podziwu, w rzeczywistości często są efektem znęcania się i nadużyć”.  Taka polityka Salomona (1 Krl 12,4), po nim jego syna Roboama (1 Krl 12,14). „Twój ojciec obarczył nas jarzmem, ty zaś teraz ulżyj nam w okrutnej pańszczyźnie twego ojca i w tym jego ciężkim jarzmie, które na nas nałożył, a my będziemy ci służyć” (1 Krl 12,4)  Skutek podział królestwa na Izrael i Judę.</vt:lpstr>
      <vt:lpstr>Działanie Boga CJC 133 Dzieła Boże przedstawione w Rdz 1-2 – z tego „biorą początek wydarzenia historyczne”. Rdz 2,2-3: Bóg „odpoczął po całej swej pracy, jaką wykonał”  Bóg działa jednak dalej: „Ojciec mój działa aż do tej chwili i Ja działam” (J 15,17)  „Bez Boga historia nie istnieje i nie można jej zrozumieć bez dostrzeżenia w niej działania Źródła wszelkiej rzeczy”.  Działanie Boga w obszarze ludzkiej historii i życia przywoływane szczególnie u proroków. W sposób analogiczny przywołują terminologię właściwą ludzkiej pracy.   „Wciąż od wieczności jestem ten sam. I nikt się nie wymknie z mej ręki. Któż może zmienić to, co Ja zdziałam?” (Iz 43,13)  Najczęstsze metafory: rolnika (Iz 5,1-7), garncarza (Jr 18,6)</vt:lpstr>
      <vt:lpstr>CJC 134 „Bóg działa w sposób cudowny w historii ludzkości zarówno u jej początków, jak i w sposób ciągły, zwłaszcza gdy świat z powodu niegodziwości ludzi przechodzi tragiczną fazę zepsucia”.  Pokusa myślenia, że Bóg nieobecny lub bezsilny. „Wówczas tak będzie: z pochodniami przeszukam Jeruzalem i ukarzę mężów zamarłych nad wybornym winem, którzy mówią w swych sercach: «Nie uczyni Pan dobrze i źle nie uczyni»” (So 1,12).  Działanie Boga jako ciąg dwóch kontrastujących ze sobą aktów. „Patrzcie teraz, że Ja jestem, Ja jeden, i nie ma obok Mnie żadnego boga. Ja zabijam i Ja sam ożywiam, Ja ranię i Ja sam uzdrawiam, i nikt z mojej ręki nie uwolni” (Pwt 32,29) „Ja czynię światło i stwarzam ciemności, sprawiam pomyślność i stwarzam niedolę. Ja, Pan, czynię to wszystko” (Iz 45,7)</vt:lpstr>
      <vt:lpstr>CJC 134 Perspektywa eschatologiczna Bożego działania „Oto Ja dokonuję rzeczy nowej; pojawia się właśnie” (Iz 43,19). „Bo oto Ja stwarzam nowe niebiosa i nową ziemię;  nie będzie się wspominać dawniejszych dziejów  ani na myśl one nie przyjdą” (Iz 65,17; por. 66,22).  Rola proroków w działaniu Boga „Prorocy są świadkami, nie architektami zbawienia we właściwym tego słowa znaczeniu”. (non propriamente artefici – sprawcy, twórcy – di salvezza)  Dokonują „znaków”, lecz nie stwarzają „rzeczywistości”, która jest dziełem samego Boga. Jednak bez nich, bez ich „pracy”, wiara nie mogłaby zostać wzbudzona w ludzkich sercach.</vt:lpstr>
      <vt:lpstr>Praca, służba, posługa – Ewangelia CJC 135 „Nie widzimy, aby prezentowane tu były modele [pracy] lub podawane wskazówki [dotyczące świadczenia pracy], wprowadzały elementy nowości w odniesieniu do tradycji Starego Testamentu”.  W Ewangeliach konkretne zawody: Józef cieśla, sam Jezus „rzemieślnikiem” (Jezus w Nazarecie - Mk 6,3: Czyż nie jest to cieśla [tekon], syn Józefa?). Pierwsi uczniowie rybakami; poborcy podatkowi, To wszystko sugeruje „uznanie dla aktywności manualnej”.  Przejście od wyuczonego zajęcia do nowej aktywności wynikającej z powołania – apostołowie. „Wezwani, by stać się sługami Pana w dziele o charakterze duchowy”. </vt:lpstr>
      <vt:lpstr>Praca w przypowieściach (CJC 136) dozorca, handlarz perłami, gospodyni domowa itd. „Bodziec do umiłowania pracowitości w połączeniu z pilnością i mądrością, cechami, które sprawiają, że sługa jest godnym zaufania”.  Model sługi – sama służba nagrodą Łk 17,10 Tak i wy, gdy uczynicie wszystko, co wam polecono, mówcie: „Słudzy nieużyteczni jesteśmy; wykonaliśmy to, co powinniśmy wykonać”.  Posługa nauczania i uzdrawiania realizowana przez Jezusa i Jego uczniów jest przedstawiana w kategoriach pracy. W tym kontekście przywoływana praca siewcy, oracza, żniwiarza, rybaka.  Zasada służby, bezinteresowności i hojności inspirowana działaniem Jezusa i Jego uczniów.</vt:lpstr>
      <vt:lpstr>Praca apostolska Pawła CJC 137 Paweł przypomina podstawowe obowiązki pracy sprawiedliwe wynagrodzenie „Otóż temu, który pracuje, liczy się zapłatę nie tytułem łaski, lecz należności” (Rz 4,4).  Szacunek wobec niewolników (Flm)  Niewolnicy wezwani do wiernego wykonywania swoich prac 20 Każdy przeto niech pozostanie w takim stanie, w jakim został powołany.  21 Zostałeś powołany jako niewolnik? Nie martw się! Owszem, nawet jeśli możesz stać się wolnym, raczej skorzystaj z twego niewolnictwa!  22 Albowiem ten, kto został powołany w Panu jako niewolnik, jest wyzwoleńcem Pana. Podobnie i ten, kto został powołany jako wolny, staje się niewolnikiem Chrystusa. (1 Kor 7,20-22)</vt:lpstr>
      <vt:lpstr>Obowiązek pracy – pracowitości (laboriosità) „Albowiem gdy byliśmy u was, nakazywaliśmy wam tak: Kto nie chce pracować, niech też nie je! Słyszymy bowiem, że niektórzy wśród was postępują wbrew porządkowi: wcale nie pracują, lecz zajmują się rzeczami niepotrzebnymi. Tym przeto nakazujemy i napominamy ich w Panu Jezusie Chrystusie, aby pracując ze spokojem, własny chleb jedli” (1 Tes 3,10-12).  Paweł wzór do naśladowania – będąc szafarzem Ewangelii, nie korzysta z prawa do wynagrodzenia 1 Kor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WP</dc:creator>
  <cp:lastModifiedBy>wp</cp:lastModifiedBy>
  <cp:revision>132</cp:revision>
  <dcterms:created xsi:type="dcterms:W3CDTF">2015-10-29T12:39:22Z</dcterms:created>
  <dcterms:modified xsi:type="dcterms:W3CDTF">2023-03-22T15:04:59Z</dcterms:modified>
</cp:coreProperties>
</file>